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4" r:id="rId14"/>
    <p:sldId id="266" r:id="rId15"/>
    <p:sldId id="267" r:id="rId16"/>
    <p:sldId id="271" r:id="rId17"/>
    <p:sldId id="272" r:id="rId18"/>
    <p:sldId id="273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B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/>
    <p:restoredTop sz="94719"/>
  </p:normalViewPr>
  <p:slideViewPr>
    <p:cSldViewPr snapToGrid="0">
      <p:cViewPr varScale="1">
        <p:scale>
          <a:sx n="142" d="100"/>
          <a:sy n="142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882FF-53F8-ADF7-2148-9751AEC8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AD5898-5BCD-140F-65F9-D43DFD43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23529-101E-B552-99CE-5E09A8FC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E4AF4-5A7C-94FD-625A-1C5C697B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FE345C-218D-CD65-7F77-B483F8E1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A7350-8CF4-4190-D5F4-6491C0B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5C7206-B8A3-C292-CF0F-A1A7A7527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57438-DABF-08B5-6504-4FAB900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47AB0-8825-B885-A779-6E0E67A8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7C7344-2991-91ED-63E2-9D4F97C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969BD-C060-935C-6F27-1B397CFBE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A37F38-FDD3-6CFE-999A-E6176E05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00365-3B46-872E-AC25-CA05827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B819E-E8B5-FBBF-3CEC-4C732B0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6C63D-F9F4-74E0-CF60-554893E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4A4-508A-A9E5-8C0D-0B0F00C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80532-DA03-8A87-ED03-03071DF9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8FC1-3A08-0AC2-8362-7D28D0FA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DDA23-34EC-5822-202F-3A8E94C7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B54F1-A825-BC70-88FA-0105407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C486F-330D-0F91-F9E7-C2709B50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D7A41-84F5-6E3C-0BF3-4959A9A1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90671-E97B-6003-A208-620D0B11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AACDA-4AA4-4941-9C81-799139F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069A2-300C-2886-2048-B3235F91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2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5B666-8B3B-03B1-800C-7F852EDD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6734-AECF-58E5-FDA6-E88E8BBE4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CCF27-2D10-0DDC-EB1E-CC554FCD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77C077-2515-4EE9-F8AB-F7BD9FBD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FA67-C131-51B2-06B5-B7E1CF7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757CF-247B-9DD3-51AA-78D77417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5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19001-A766-331C-0D80-98E980DB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8D6BF-E8AB-50DE-3150-E2A8D20F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6F55C-E72E-12E6-B717-C3EDDB7B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D3E123-0193-68E3-BDA3-C1FE7F0D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56F621-C023-382D-37C6-3D7F8AF31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3E2A7-DFD8-952A-B42A-59283BD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177BC9-8690-E6F7-E1E7-AB36CB14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6A5C2F-0F26-8124-FE0C-9CB099E2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C9263-B849-8143-2162-BDAF9FA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8B8C5C-4378-05C5-22D5-735379EA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D8194-F44B-4E7C-BA9E-C38A423F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723A-86A7-2FFC-6443-BC0EC6E6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0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6B1E2C-0770-9979-CCDF-DEA33E47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A98280-B919-4010-82F1-FCBFF44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D9E12-EED9-47FA-88A3-0044BDB8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3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14D-6455-6290-C53B-9E5CA9E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531F8-5DD8-B050-3029-43D1AA01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A9DD9-D48E-EB45-3483-64A95089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9985D-D479-70D3-895C-2B762D9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921538-9275-5376-20D7-90644FCF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99249-6189-C3DA-E07B-03E91639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1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EAB54-15FC-93A5-F37C-54C95ED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50BB9-30FC-C928-25C3-630DD6CE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272410-A85A-0AA4-7CB7-1D72BEA0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74F180-5383-8565-5663-EF9DCCE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9B85D5-E7FA-BE9F-BEA3-425B358E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B92B5-AB52-4B2E-BABD-BE3FE6EF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6CF30-6D1E-AC01-0DCC-AF61778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74F99-BB01-8956-C867-95807D19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AAC4-300B-C009-59BB-93541F760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FBE9-D6B6-AD43-81F9-209D625C4981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C9264-763A-F695-D9F6-2D2DBA2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18D0C-EA5C-2A41-8B89-63FC10D6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A7B-69E8-9A4E-8CAE-00E778271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3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CB48-519E-DCDB-8533-B0505068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066" y="2442003"/>
            <a:ext cx="5968187" cy="1692115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Конфиги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BEDB6-45D3-CD03-D1D5-4DCBB0BA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614" y="4134119"/>
            <a:ext cx="6251522" cy="1918952"/>
          </a:xfrm>
        </p:spPr>
        <p:txBody>
          <a:bodyPr/>
          <a:lstStyle/>
          <a:p>
            <a:r>
              <a:rPr lang="ru-RU" dirty="0"/>
              <a:t>Конфигурационные файлы</a:t>
            </a:r>
            <a:br>
              <a:rPr lang="ru-RU" dirty="0"/>
            </a:br>
            <a:r>
              <a:rPr lang="ru-RU" dirty="0"/>
              <a:t>и иные способы</a:t>
            </a:r>
            <a:br>
              <a:rPr lang="en-US" dirty="0"/>
            </a:br>
            <a:r>
              <a:rPr lang="ru-RU" dirty="0"/>
              <a:t>хранения конфигураций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97F840-2312-52A8-0B0C-3490CBEE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2BF8A-EF8C-836C-8B28-C4EA32FC9412}"/>
              </a:ext>
            </a:extLst>
          </p:cNvPr>
          <p:cNvSpPr txBox="1"/>
          <p:nvPr/>
        </p:nvSpPr>
        <p:spPr>
          <a:xfrm>
            <a:off x="8070573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6" name="Picture 2" descr="What's wrong with my YAML configuration file? - Support - OpenNMT">
            <a:extLst>
              <a:ext uri="{FF2B5EF4-FFF2-40B4-BE49-F238E27FC236}">
                <a16:creationId xmlns:a16="http://schemas.microsoft.com/office/drawing/2014/main" id="{27C5227C-C8A7-03E7-A3AF-FCC9864E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2"/>
          <a:stretch/>
        </p:blipFill>
        <p:spPr bwMode="auto">
          <a:xfrm>
            <a:off x="-10881" y="1739900"/>
            <a:ext cx="5638948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8895A-4CB8-4B21-D787-C014258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ACDCE-EC05-FBF1-D119-BDC3FCEC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10515600" cy="5791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Послойные конфиги</a:t>
            </a:r>
            <a:r>
              <a:rPr lang="ru-RU" sz="2000" dirty="0"/>
              <a:t> — несколько файлов конфигураций накладываются друг на друга слоями. Каждый последующий слой может переопределять значения из предыдущего.</a:t>
            </a:r>
            <a:br>
              <a:rPr lang="ru-RU" sz="2000" dirty="0"/>
            </a:br>
            <a:r>
              <a:rPr lang="ru-RU" sz="2000" dirty="0"/>
              <a:t>В основном для разделения конфигураций по окружениям (</a:t>
            </a:r>
            <a:r>
              <a:rPr lang="en" sz="2000" dirty="0"/>
              <a:t>prod, dev, test) </a:t>
            </a:r>
            <a:r>
              <a:rPr lang="ru-RU" sz="2000" dirty="0"/>
              <a:t>или для локальных изменений без изменения основного файла.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нужны послойные конфиги?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Гибкость и переопределение 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Один и тот же основной файл конфигурации используется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Локальные изменения можно внести в отдельный файл (например, </a:t>
            </a:r>
            <a:r>
              <a:rPr lang="en" sz="1700" noProof="1"/>
              <a:t>config.local.yaml</a:t>
            </a:r>
            <a:r>
              <a:rPr lang="en" sz="1700" dirty="0"/>
              <a:t>), </a:t>
            </a:r>
            <a:r>
              <a:rPr lang="ru-RU" sz="1700" dirty="0"/>
              <a:t>не изменяя основной файл </a:t>
            </a:r>
            <a:r>
              <a:rPr lang="en" sz="1700" dirty="0"/>
              <a:t>config.yaml.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Разделение окружений (</a:t>
            </a:r>
            <a:r>
              <a:rPr lang="en" sz="2000" dirty="0"/>
              <a:t>dev, test, staging, prod)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Основной файл </a:t>
            </a:r>
            <a:r>
              <a:rPr lang="en" sz="1700" dirty="0"/>
              <a:t>config.yaml </a:t>
            </a:r>
            <a:r>
              <a:rPr lang="ru-RU" sz="1700" dirty="0"/>
              <a:t>содержит общие настройки для всех окружений.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разных окружений (например, </a:t>
            </a:r>
            <a:r>
              <a:rPr lang="en" sz="1700" noProof="1"/>
              <a:t>config.dev.yaml, config.prod.yaml</a:t>
            </a:r>
            <a:r>
              <a:rPr lang="en" sz="1700" dirty="0"/>
              <a:t>) </a:t>
            </a:r>
            <a:r>
              <a:rPr lang="ru-RU" sz="1700" dirty="0"/>
              <a:t>содержат только различия.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Удобство разработки и тестирования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Разработчики могут добавлять локальные изменения в локальные конфиги, не затрагивая продакшен.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Конфиги для </a:t>
            </a:r>
            <a:r>
              <a:rPr lang="en" sz="1700" dirty="0"/>
              <a:t>CI/CD </a:t>
            </a:r>
            <a:r>
              <a:rPr lang="ru-RU" sz="1700" dirty="0"/>
              <a:t>могут отличаться от </a:t>
            </a:r>
            <a:r>
              <a:rPr lang="en" sz="1700" dirty="0"/>
              <a:t>production-</a:t>
            </a:r>
            <a:r>
              <a:rPr lang="ru-RU" sz="1700" dirty="0"/>
              <a:t>конфигов, но включать общие параметры.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Избежание дублирования конфигураций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В общих конфиг-файлах можно держать базовые значения, а уникальные параметры добавлять </a:t>
            </a:r>
            <a:r>
              <a:rPr lang="en-US" sz="1700" dirty="0"/>
              <a:t>«</a:t>
            </a:r>
            <a:r>
              <a:rPr lang="ru-RU" sz="1700" dirty="0"/>
              <a:t>поверх</a:t>
            </a:r>
            <a:r>
              <a:rPr lang="en-US" sz="1700" dirty="0"/>
              <a:t>»</a:t>
            </a:r>
            <a:r>
              <a:rPr lang="ru-RU" sz="1700" dirty="0"/>
              <a:t> в других файлах.</a:t>
            </a:r>
          </a:p>
        </p:txBody>
      </p:sp>
    </p:spTree>
    <p:extLst>
      <p:ext uri="{BB962C8B-B14F-4D97-AF65-F5344CB8AC3E}">
        <p14:creationId xmlns:p14="http://schemas.microsoft.com/office/powerpoint/2010/main" val="132320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9D2-05FB-C2B1-BB3D-7658ED7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использовать послойные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EE20A-9D63-6EFB-D5B6-E1087CE7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445"/>
            <a:ext cx="10515600" cy="2775698"/>
          </a:xfrm>
        </p:spPr>
        <p:txBody>
          <a:bodyPr>
            <a:noAutofit/>
          </a:bodyPr>
          <a:lstStyle/>
          <a:p>
            <a:r>
              <a:rPr lang="ru-RU" sz="2000" dirty="0"/>
              <a:t>Мультиокружения (</a:t>
            </a:r>
            <a:r>
              <a:rPr lang="en" sz="2000" dirty="0"/>
              <a:t>dev, test, staging, production)</a:t>
            </a:r>
          </a:p>
          <a:p>
            <a:pPr lvl="1"/>
            <a:r>
              <a:rPr lang="en" sz="1800" dirty="0"/>
              <a:t>CI/CD </a:t>
            </a:r>
            <a:r>
              <a:rPr lang="ru-RU" sz="1800" dirty="0"/>
              <a:t>пайплайны (разделение конфига для сборки, теста и деплоя)</a:t>
            </a:r>
          </a:p>
          <a:p>
            <a:r>
              <a:rPr lang="ru-RU" sz="2000" dirty="0"/>
              <a:t>Локальная разработка (например, разработчики могут создавать </a:t>
            </a:r>
            <a:r>
              <a:rPr lang="en" sz="2000" dirty="0" err="1"/>
              <a:t>config.local.yaml</a:t>
            </a:r>
            <a:r>
              <a:rPr lang="en" sz="2000" dirty="0"/>
              <a:t> </a:t>
            </a:r>
            <a:r>
              <a:rPr lang="ru-RU" sz="2000" dirty="0"/>
              <a:t>с личными настройками)</a:t>
            </a:r>
          </a:p>
          <a:p>
            <a:r>
              <a:rPr lang="ru-RU" sz="2000" dirty="0"/>
              <a:t>Управление секретами и токенами (основной конфиг не содержит секретов, а файл </a:t>
            </a:r>
            <a:r>
              <a:rPr lang="en" sz="2000" noProof="1"/>
              <a:t>secrets.yaml</a:t>
            </a:r>
            <a:r>
              <a:rPr lang="en" sz="2000" dirty="0"/>
              <a:t> </a:t>
            </a:r>
            <a:r>
              <a:rPr lang="ru-RU" sz="2000" dirty="0"/>
              <a:t>добавляет токены)</a:t>
            </a:r>
          </a:p>
          <a:p>
            <a:r>
              <a:rPr lang="ru-RU" sz="2000" dirty="0"/>
              <a:t>Для работы с шаблонами конфигов (например, базовый </a:t>
            </a:r>
            <a:r>
              <a:rPr lang="en" sz="2000" dirty="0"/>
              <a:t>config.yaml </a:t>
            </a:r>
            <a:r>
              <a:rPr lang="ru-RU" sz="2000" dirty="0"/>
              <a:t>используется как шаблон, а </a:t>
            </a:r>
            <a:r>
              <a:rPr lang="en-US" sz="2000" dirty="0"/>
              <a:t>«</a:t>
            </a:r>
            <a:r>
              <a:rPr lang="ru-RU" sz="2000" dirty="0"/>
              <a:t>поверх</a:t>
            </a:r>
            <a:r>
              <a:rPr lang="en-US" sz="2000" dirty="0"/>
              <a:t>»</a:t>
            </a:r>
            <a:r>
              <a:rPr lang="ru-RU" sz="2000" dirty="0"/>
              <a:t> добавляются значения окружения)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51EC-B88B-7B29-3692-BCC0FFF45A96}"/>
              </a:ext>
            </a:extLst>
          </p:cNvPr>
          <p:cNvSpPr txBox="1"/>
          <p:nvPr/>
        </p:nvSpPr>
        <p:spPr>
          <a:xfrm>
            <a:off x="838200" y="4502114"/>
            <a:ext cx="988358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Базовый слой — файл </a:t>
            </a:r>
            <a:r>
              <a:rPr lang="en" sz="1800" dirty="0"/>
              <a:t>config.yaml </a:t>
            </a:r>
            <a:r>
              <a:rPr lang="ru-RU" sz="1800" dirty="0"/>
              <a:t>с общими значениями.</a:t>
            </a:r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Средний слой — файл для окружения </a:t>
            </a:r>
            <a:r>
              <a:rPr lang="en" sz="1800" noProof="1"/>
              <a:t>config.dev.yaml</a:t>
            </a:r>
            <a:r>
              <a:rPr lang="en" sz="1800" dirty="0"/>
              <a:t>, </a:t>
            </a:r>
            <a:r>
              <a:rPr lang="en" sz="1800" noProof="1"/>
              <a:t>config.prod.yaml</a:t>
            </a:r>
            <a:r>
              <a:rPr lang="en" sz="1800" dirty="0"/>
              <a:t>.</a:t>
            </a:r>
            <a:endParaRPr lang="ru-RU" sz="1800" dirty="0"/>
          </a:p>
          <a:p>
            <a:pPr marL="360000" indent="-360000">
              <a:spcBef>
                <a:spcPts val="500"/>
              </a:spcBef>
              <a:buFont typeface="+mj-lt"/>
              <a:buAutoNum type="arabicPeriod"/>
            </a:pPr>
            <a:r>
              <a:rPr lang="ru-RU" sz="1800" dirty="0"/>
              <a:t>Локальный слой — локальные изменения разработчика в </a:t>
            </a:r>
            <a:r>
              <a:rPr lang="en" sz="1800" noProof="1"/>
              <a:t>config.local.yaml</a:t>
            </a:r>
            <a:r>
              <a:rPr lang="en" sz="1800" dirty="0"/>
              <a:t> </a:t>
            </a:r>
            <a:r>
              <a:rPr lang="ru-RU" sz="1800" dirty="0"/>
              <a:t>или локальные настройки для конкретного сервера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556B928-6F6F-D2E5-CD5E-F3B0ADE4E5CA}"/>
              </a:ext>
            </a:extLst>
          </p:cNvPr>
          <p:cNvSpPr txBox="1">
            <a:spLocks/>
          </p:cNvSpPr>
          <p:nvPr/>
        </p:nvSpPr>
        <p:spPr>
          <a:xfrm>
            <a:off x="838200" y="3818966"/>
            <a:ext cx="10515600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Как это работает?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503B1-B5D4-A407-47F0-EBB50EE4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02" y="5830683"/>
            <a:ext cx="6967898" cy="1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C2D3-CAEE-D02E-EB19-D06243F0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32"/>
            <a:ext cx="10515600" cy="654051"/>
          </a:xfrm>
        </p:spPr>
        <p:txBody>
          <a:bodyPr lIns="0" rIns="90000">
            <a:normAutofit fontScale="90000"/>
          </a:bodyPr>
          <a:lstStyle/>
          <a:p>
            <a:r>
              <a:rPr lang="ru-RU" dirty="0"/>
              <a:t>Пример послойной конфигурации (</a:t>
            </a:r>
            <a:r>
              <a:rPr lang="en" dirty="0"/>
              <a:t>YAML)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583A3F-C7F5-6867-4705-FBA564DBB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231"/>
            <a:ext cx="2783541" cy="17473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56EBCA-B488-EF6E-D7F6-164D3E7D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7103"/>
            <a:ext cx="3115379" cy="801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A62862-3DA1-DA9A-FD64-C1BF7721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859"/>
            <a:ext cx="3066688" cy="1215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3221-01A5-2E61-8C28-DF05297AB052}"/>
              </a:ext>
            </a:extLst>
          </p:cNvPr>
          <p:cNvSpPr txBox="1"/>
          <p:nvPr/>
        </p:nvSpPr>
        <p:spPr>
          <a:xfrm>
            <a:off x="838200" y="1031312"/>
            <a:ext cx="359932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" dirty="0"/>
              <a:t>config.yaml (</a:t>
            </a:r>
            <a:r>
              <a:rPr lang="ru-RU" dirty="0"/>
              <a:t>базовая конфигурация)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F84-0750-E535-7E33-63C7ED73FB4D}"/>
              </a:ext>
            </a:extLst>
          </p:cNvPr>
          <p:cNvSpPr txBox="1"/>
          <p:nvPr/>
        </p:nvSpPr>
        <p:spPr>
          <a:xfrm>
            <a:off x="838200" y="3387770"/>
            <a:ext cx="295306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ru-RU" noProof="1"/>
              <a:t>config.prod.yaml</a:t>
            </a:r>
            <a:r>
              <a:rPr lang="ru-RU" dirty="0"/>
              <a:t> (продакшн):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1D3A5-C0A1-A8D3-C575-ADEF1521FA2E}"/>
              </a:ext>
            </a:extLst>
          </p:cNvPr>
          <p:cNvSpPr txBox="1"/>
          <p:nvPr/>
        </p:nvSpPr>
        <p:spPr>
          <a:xfrm>
            <a:off x="838200" y="4884048"/>
            <a:ext cx="408870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noProof="1"/>
              <a:t>config.local.yaml</a:t>
            </a:r>
            <a:r>
              <a:rPr lang="ru-RU" dirty="0"/>
              <a:t> (локальные изменения):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B12D-9F60-B0E2-F27C-79CAAA96593E}"/>
              </a:ext>
            </a:extLst>
          </p:cNvPr>
          <p:cNvSpPr txBox="1"/>
          <p:nvPr/>
        </p:nvSpPr>
        <p:spPr>
          <a:xfrm>
            <a:off x="5061954" y="2348240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/>
              <a:t>Итоговая конфигурация после объединения слоев: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D6BFF4-594D-A10E-883E-F1B8AB73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54" y="2712728"/>
            <a:ext cx="7016613" cy="1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18446-518D-E797-4541-94B951D4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842812" cy="71960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Слияние конфигов с помощью готовых библиотек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B798-B4B2-A9F2-4615-975BED81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1435"/>
            <a:ext cx="8592671" cy="424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D8544-DEFF-C527-2E41-7762AA58EA18}"/>
              </a:ext>
            </a:extLst>
          </p:cNvPr>
          <p:cNvSpPr txBox="1"/>
          <p:nvPr/>
        </p:nvSpPr>
        <p:spPr>
          <a:xfrm>
            <a:off x="838199" y="950258"/>
            <a:ext cx="10842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noProof="1">
                <a:effectLst/>
                <a:cs typeface="Consolas" panose="020B0609020204030204" pitchFamily="49" charset="0"/>
              </a:rPr>
              <a:t>Есть ряд готовых библилиотек для слияния структур данных</a:t>
            </a:r>
            <a:r>
              <a:rPr lang="en-US" sz="2000" noProof="1">
                <a:cs typeface="Consolas" panose="020B0609020204030204" pitchFamily="49" charset="0"/>
              </a:rPr>
              <a:t>, </a:t>
            </a:r>
            <a:r>
              <a:rPr lang="ru-RU" sz="2000" noProof="1">
                <a:cs typeface="Consolas" panose="020B0609020204030204" pitchFamily="49" charset="0"/>
              </a:rPr>
              <a:t>примеры</a:t>
            </a:r>
            <a:r>
              <a:rPr lang="en-US" sz="2000" noProof="1">
                <a:cs typeface="Consolas" panose="020B0609020204030204" pitchFamily="49" charset="0"/>
              </a:rPr>
              <a:t>:</a:t>
            </a:r>
            <a:endParaRPr lang="en-US" sz="2000" noProof="1">
              <a:effectLst/>
              <a:cs typeface="Consolas" panose="020B0609020204030204" pitchFamily="49" charset="0"/>
            </a:endParaRP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deepmerge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always_merger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toolz </a:t>
            </a:r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merge_with</a:t>
            </a:r>
          </a:p>
          <a:p>
            <a:r>
              <a:rPr lang="ru-RU" noProof="1">
                <a:solidFill>
                  <a:srgbClr val="9700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ru-RU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pydash</a:t>
            </a:r>
            <a:endParaRPr lang="en-US" noProof="1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deepmerge — </a:t>
            </a:r>
            <a:r>
              <a:rPr lang="ru-RU" noProof="1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лучший выбор, специально для глубокого объединения словарей.</a:t>
            </a:r>
          </a:p>
        </p:txBody>
      </p:sp>
    </p:spTree>
    <p:extLst>
      <p:ext uri="{BB962C8B-B14F-4D97-AF65-F5344CB8AC3E}">
        <p14:creationId xmlns:p14="http://schemas.microsoft.com/office/powerpoint/2010/main" val="167225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7E19-3F4D-C60B-A691-51D4EDE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62656-8C7E-F3B1-B8FB-EBC1F85E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файлах</a:t>
            </a:r>
          </a:p>
          <a:p>
            <a:pPr lvl="1"/>
            <a:r>
              <a:rPr lang="ru-RU" dirty="0"/>
              <a:t>прямо в модулях любого ЯП.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en" dirty="0"/>
              <a:t>YAML, JSON, INI, TOML, XML, HCL </a:t>
            </a:r>
            <a:r>
              <a:rPr lang="ru-RU" dirty="0"/>
              <a:t>и др.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Возможно хранение в репозитории.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Легко бэкапить.</a:t>
            </a:r>
          </a:p>
          <a:p>
            <a:r>
              <a:rPr lang="ru-RU" dirty="0"/>
              <a:t>Можно хранить в БД.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57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DF36B-995E-554F-22A1-0D24CFC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6456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Конфиги прямо в виде модуля любого ЯП.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3CEBC-890C-BE5B-BF9D-45633442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14016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самый простой способ, не нужно никаких доп. библиотек и отдельных форматов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делать послойные конфиги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вычислять любые выражения (но это и минус в плане безопасности)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36B27-7191-4A42-C058-A07AE939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9" b="1"/>
          <a:stretch/>
        </p:blipFill>
        <p:spPr>
          <a:xfrm>
            <a:off x="838199" y="2662517"/>
            <a:ext cx="6498792" cy="23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FFFA-B001-914B-84F8-6671B2082CB1}"/>
              </a:ext>
            </a:extLst>
          </p:cNvPr>
          <p:cNvSpPr txBox="1"/>
          <p:nvPr/>
        </p:nvSpPr>
        <p:spPr>
          <a:xfrm>
            <a:off x="838199" y="5141713"/>
            <a:ext cx="33303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</a:t>
            </a:r>
            <a:r>
              <a:rPr lang="ru-RU" dirty="0"/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конфига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EA44E-C26A-80EF-92AB-32F8A69B86BF}"/>
              </a:ext>
            </a:extLst>
          </p:cNvPr>
          <p:cNvSpPr txBox="1"/>
          <p:nvPr/>
        </p:nvSpPr>
        <p:spPr>
          <a:xfrm>
            <a:off x="838200" y="2312892"/>
            <a:ext cx="39848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B83A7B-1D41-14AB-0A36-951FEF38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424554"/>
            <a:ext cx="2707803" cy="1213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B596B-A76C-25A8-59BB-DABDBE833DC1}"/>
              </a:ext>
            </a:extLst>
          </p:cNvPr>
          <p:cNvSpPr txBox="1"/>
          <p:nvPr/>
        </p:nvSpPr>
        <p:spPr>
          <a:xfrm>
            <a:off x="8275283" y="2482311"/>
            <a:ext cx="241598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Послойные 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6A97AA-0E3B-81EB-900A-101DDCD8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82" y="2768041"/>
            <a:ext cx="3424387" cy="3758265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BF1E59A-A459-0D72-F3BC-5172A449A9C6}"/>
              </a:ext>
            </a:extLst>
          </p:cNvPr>
          <p:cNvCxnSpPr/>
          <p:nvPr/>
        </p:nvCxnSpPr>
        <p:spPr>
          <a:xfrm>
            <a:off x="7772400" y="2589891"/>
            <a:ext cx="0" cy="40481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6B5C5-21C5-4FE4-3C6E-5E14E890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89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YAML — YAML </a:t>
            </a:r>
            <a:r>
              <a:rPr lang="en-US" noProof="0" dirty="0" err="1"/>
              <a:t>Ain't</a:t>
            </a:r>
            <a:r>
              <a:rPr lang="en-US" noProof="0" dirty="0"/>
              <a:t> Markup Language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B18C-C89D-8871-D50F-ABEFE46B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3" y="1262295"/>
            <a:ext cx="7239000" cy="3713117"/>
          </a:xfrm>
        </p:spPr>
        <p:txBody>
          <a:bodyPr>
            <a:noAutofit/>
          </a:bodyPr>
          <a:lstStyle/>
          <a:p>
            <a:r>
              <a:rPr lang="en" sz="2000" dirty="0"/>
              <a:t>YAML (</a:t>
            </a:r>
            <a:r>
              <a:rPr lang="ru-RU" sz="2000" dirty="0"/>
              <a:t>рекурсивный акроним: «</a:t>
            </a:r>
            <a:r>
              <a:rPr lang="en" sz="2000" dirty="0"/>
              <a:t>YAML </a:t>
            </a:r>
            <a:r>
              <a:rPr lang="en" sz="2000" dirty="0" err="1"/>
              <a:t>Ain't</a:t>
            </a:r>
            <a:r>
              <a:rPr lang="en" sz="2000" dirty="0"/>
              <a:t> Markup Language» — «YAML — </a:t>
            </a:r>
            <a:r>
              <a:rPr lang="ru-RU" sz="2000" dirty="0"/>
              <a:t>не язык разметки»).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отступы из пробелов (символы табуляции не допускаются) используются для обозначения структуры</a:t>
            </a:r>
          </a:p>
          <a:p>
            <a:r>
              <a:rPr lang="ru-RU" sz="1800" b="0" i="0" dirty="0">
                <a:solidFill>
                  <a:srgbClr val="202122"/>
                </a:solidFill>
                <a:effectLst/>
              </a:rPr>
              <a:t>комментарии начинаются с символа </a:t>
            </a:r>
            <a:r>
              <a:rPr lang="ru-RU" sz="1800" b="0" i="0" dirty="0">
                <a:effectLst/>
              </a:rPr>
              <a:t>«</a:t>
            </a:r>
            <a:r>
              <a:rPr lang="ru-RU" sz="1800" b="0" i="0" u="none" strike="noStrike" dirty="0">
                <a:effectLst/>
              </a:rPr>
              <a:t>решётки</a:t>
            </a:r>
            <a:r>
              <a:rPr lang="ru-RU" sz="1800" b="0" i="0" dirty="0">
                <a:effectLst/>
              </a:rPr>
              <a:t>»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), могут начинаться в любом месте строки и продолжаются до конца строки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списки обозначаются начальным дефисом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с одним членом списка на строку, либо члены списка заключаются в квадратные скобки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]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 и разделяются запятой и пробелом (</a:t>
            </a:r>
            <a:r>
              <a:rPr lang="ru-RU" sz="1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2"/>
                </a:solidFill>
                <a:effectLst/>
              </a:rPr>
              <a:t>ассоциативные массивы в виде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, по одной паре </a:t>
            </a:r>
            <a:r>
              <a:rPr lang="ru-RU" sz="1800" b="0" i="1" dirty="0">
                <a:solidFill>
                  <a:srgbClr val="202122"/>
                </a:solidFill>
                <a:effectLst/>
              </a:rPr>
              <a:t>ключ-значение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 на строку, либо в виде пар, заключённых в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 и разделенных запятой и пробелом (</a:t>
            </a:r>
            <a:r>
              <a:rPr lang="ru-RU" sz="1800" b="1" i="0" dirty="0">
                <a:solidFill>
                  <a:srgbClr val="202122"/>
                </a:solidFill>
                <a:effectLst/>
              </a:rPr>
              <a:t>, </a:t>
            </a:r>
            <a:r>
              <a:rPr lang="ru-RU" sz="1800" b="0" i="0" dirty="0">
                <a:solidFill>
                  <a:srgbClr val="202122"/>
                </a:solidFill>
                <a:effectLst/>
              </a:rPr>
              <a:t>)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80565-84FE-57EB-E461-2478FD86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83" y="1262295"/>
            <a:ext cx="3711388" cy="51188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2DF37F-92C2-E607-772B-6FC925A9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56094"/>
            <a:ext cx="60452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564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A7ED-220C-14F9-7BBF-57926A9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YAML — </a:t>
            </a:r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DFC4-2C55-9F7C-714B-FD5DD7DE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930"/>
            <a:ext cx="10515600" cy="53933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Плюсы: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Простой и легко читаемый формат.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Компактный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Поддержка сложных структур любой сложности: списки, словари, любая вложенность.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Минусы:</a:t>
            </a:r>
            <a:r>
              <a:rPr lang="ru-RU" sz="2000" dirty="0"/>
              <a:t> Неоднозначность стандартов, «разночтения» в разных библиотеках, проблемы с безопасностью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задумывался как человекочитаемый формат, однако его спецификация слишком сложна. В отличие от </a:t>
            </a:r>
            <a:r>
              <a:rPr lang="en" sz="1600" dirty="0">
                <a:solidFill>
                  <a:srgbClr val="8B0705"/>
                </a:solidFill>
              </a:rPr>
              <a:t>JSON, </a:t>
            </a:r>
            <a:r>
              <a:rPr lang="ru-RU" sz="1600" dirty="0">
                <a:solidFill>
                  <a:srgbClr val="8B0705"/>
                </a:solidFill>
              </a:rPr>
              <a:t>который прост и стабилен,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имеет множество версий и неоднозначных синтаксических правил, что делает его трудным для понимания и использования.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Можно «не усложнять» и использовать только понятные конструкции, не вызывающие неоднозначной трактовки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Булевы значения: В </a:t>
            </a:r>
            <a:r>
              <a:rPr lang="en" sz="1600" dirty="0">
                <a:solidFill>
                  <a:srgbClr val="8B0705"/>
                </a:solidFill>
              </a:rPr>
              <a:t>YAML 1.1 </a:t>
            </a:r>
            <a:r>
              <a:rPr lang="ru-RU" sz="1600" dirty="0">
                <a:solidFill>
                  <a:srgbClr val="8B0705"/>
                </a:solidFill>
              </a:rPr>
              <a:t>такие значения, как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lang="en" sz="1600" dirty="0">
                <a:solidFill>
                  <a:srgbClr val="8B0705"/>
                </a:solidFill>
              </a:rPr>
              <a:t>, </a:t>
            </a:r>
            <a:r>
              <a:rPr lang="ru-RU" sz="1600" dirty="0">
                <a:solidFill>
                  <a:srgbClr val="8B0705"/>
                </a:solidFill>
              </a:rPr>
              <a:t>интерпретировались как булевы литералы. Это создаёт проблемы при парсинге, так как в </a:t>
            </a:r>
            <a:r>
              <a:rPr lang="en" sz="1600" dirty="0">
                <a:solidFill>
                  <a:srgbClr val="8B0705"/>
                </a:solidFill>
              </a:rPr>
              <a:t>YAML 1.2 </a:t>
            </a:r>
            <a:r>
              <a:rPr lang="ru-RU" sz="1600" dirty="0">
                <a:solidFill>
                  <a:srgbClr val="8B0705"/>
                </a:solidFill>
              </a:rPr>
              <a:t>это поведение изменилось, но многие парсеры продолжают поддерживать старые правила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Неявное преобразование строк в числа: Если строки не заключены в кавычки, они могут быть интерпретированы как числа. Например, версия </a:t>
            </a:r>
            <a:r>
              <a:rPr lang="en" sz="1600" dirty="0">
                <a:solidFill>
                  <a:srgbClr val="8B0705"/>
                </a:solidFill>
              </a:rPr>
              <a:t>PostgreSQL </a:t>
            </a:r>
            <a:r>
              <a:rPr lang="en" sz="1600" dirty="0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10.23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может быть воспринята как число вместо строки</a:t>
            </a:r>
            <a:endParaRPr lang="en-US" sz="1600" dirty="0">
              <a:solidFill>
                <a:srgbClr val="8B070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8B0705"/>
                </a:solidFill>
              </a:rPr>
              <a:t>Выполнение произвольного кода: </a:t>
            </a:r>
            <a:r>
              <a:rPr lang="en" sz="1600" dirty="0">
                <a:solidFill>
                  <a:srgbClr val="8B0705"/>
                </a:solidFill>
              </a:rPr>
              <a:t>YAML </a:t>
            </a:r>
            <a:r>
              <a:rPr lang="ru-RU" sz="1600" dirty="0">
                <a:solidFill>
                  <a:srgbClr val="8B0705"/>
                </a:solidFill>
              </a:rPr>
              <a:t>поддерживает сериализацию сложных объектов, и при загрузке </a:t>
            </a:r>
            <a:r>
              <a:rPr lang="en" sz="1600" dirty="0">
                <a:solidFill>
                  <a:srgbClr val="8B0705"/>
                </a:solidFill>
              </a:rPr>
              <a:t>YAML-</a:t>
            </a:r>
            <a:r>
              <a:rPr lang="ru-RU" sz="1600" dirty="0">
                <a:solidFill>
                  <a:srgbClr val="8B0705"/>
                </a:solidFill>
              </a:rPr>
              <a:t>файла с помощью небезопасных парсеров (например, </a:t>
            </a:r>
            <a:r>
              <a:rPr lang="en" sz="1600" noProof="1">
                <a:solidFill>
                  <a:srgbClr val="8B07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yaml.load()</a:t>
            </a:r>
            <a:r>
              <a:rPr lang="en" sz="1600" dirty="0">
                <a:solidFill>
                  <a:srgbClr val="8B0705"/>
                </a:solidFill>
              </a:rPr>
              <a:t> </a:t>
            </a:r>
            <a:r>
              <a:rPr lang="ru-RU" sz="1600" dirty="0">
                <a:solidFill>
                  <a:srgbClr val="8B0705"/>
                </a:solidFill>
              </a:rPr>
              <a:t>в </a:t>
            </a:r>
            <a:r>
              <a:rPr lang="en" sz="1600" dirty="0">
                <a:solidFill>
                  <a:srgbClr val="8B0705"/>
                </a:solidFill>
              </a:rPr>
              <a:t>Python) </a:t>
            </a:r>
            <a:r>
              <a:rPr lang="ru-RU" sz="1600" dirty="0">
                <a:solidFill>
                  <a:srgbClr val="8B0705"/>
                </a:solidFill>
              </a:rPr>
              <a:t>злоумышленники могут внедрить вредоносный код, который будет выполнен при десериализации файла.</a:t>
            </a:r>
            <a:endParaRPr lang="en-US" sz="1600" dirty="0">
              <a:solidFill>
                <a:srgbClr val="8B0705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Однако, можно использовать </a:t>
            </a:r>
            <a:r>
              <a:rPr lang="en" sz="160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yaml.safe_load()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и будет счастье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6247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F1DB-E0F4-4E11-921B-B9B0EEEC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03760"/>
            <a:ext cx="10515600" cy="728569"/>
          </a:xfrm>
        </p:spPr>
        <p:txBody>
          <a:bodyPr>
            <a:normAutofit/>
          </a:bodyPr>
          <a:lstStyle/>
          <a:p>
            <a:r>
              <a:rPr lang="en-US" sz="4000" dirty="0"/>
              <a:t>YAML — </a:t>
            </a:r>
            <a:r>
              <a:rPr lang="ru-RU" sz="4000" dirty="0"/>
              <a:t>Послойные конфиги</a:t>
            </a:r>
            <a:r>
              <a:rPr lang="en-US" sz="4000" dirty="0"/>
              <a:t>, </a:t>
            </a:r>
            <a:r>
              <a:rPr lang="ru-RU" sz="4000" dirty="0"/>
              <a:t>пример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FC08A-FFA3-D075-DAEA-FD40AB88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26" y="1497105"/>
            <a:ext cx="2275619" cy="3866344"/>
          </a:xfrm>
          <a:noFill/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CDE3A-D0B8-1E5F-7836-8DE133D2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2" y="1497105"/>
            <a:ext cx="4793557" cy="52981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DDB74-54B3-AC4F-7AD6-AA8B48D9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713" y="1497105"/>
            <a:ext cx="2883461" cy="2037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FD65C-9290-CE03-61FC-50CF8F3391D2}"/>
              </a:ext>
            </a:extLst>
          </p:cNvPr>
          <p:cNvSpPr txBox="1"/>
          <p:nvPr/>
        </p:nvSpPr>
        <p:spPr>
          <a:xfrm>
            <a:off x="404826" y="1076217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Конфиги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E5E5E-A8B5-B4AB-F2E7-4571F7A33451}"/>
              </a:ext>
            </a:extLst>
          </p:cNvPr>
          <p:cNvSpPr txBox="1"/>
          <p:nvPr/>
        </p:nvSpPr>
        <p:spPr>
          <a:xfrm>
            <a:off x="8903713" y="1090117"/>
            <a:ext cx="24311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4804-4797-197B-1BD2-256FC0EEDA39}"/>
              </a:ext>
            </a:extLst>
          </p:cNvPr>
          <p:cNvSpPr txBox="1"/>
          <p:nvPr/>
        </p:nvSpPr>
        <p:spPr>
          <a:xfrm>
            <a:off x="3280765" y="1090117"/>
            <a:ext cx="3882035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и объединение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9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B67B-386D-D435-77C0-EEDD6A9F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JSON — JavaScript Object Notation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CA7B-46B7-588B-F10E-0B1F6620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4"/>
            <a:ext cx="6647329" cy="54505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JavaScript Object Notation — </a:t>
            </a:r>
            <a:r>
              <a:rPr lang="ru-RU" sz="2000" dirty="0"/>
              <a:t>текстовый формат обмена данными, основанный на </a:t>
            </a:r>
            <a:r>
              <a:rPr lang="en" sz="2000" dirty="0"/>
              <a:t>JavaScript. </a:t>
            </a:r>
            <a:r>
              <a:rPr lang="ru-RU" sz="2000" dirty="0"/>
              <a:t>Как и многие другие текстовые форматы, </a:t>
            </a:r>
            <a:r>
              <a:rPr lang="en" sz="2000" dirty="0"/>
              <a:t>JSON </a:t>
            </a:r>
            <a:r>
              <a:rPr lang="ru-RU" sz="2000" dirty="0"/>
              <a:t>легко читается людьми.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и поддерживается во всех ЯП.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Строгий формат без разночтений и неоднозначности</a:t>
            </a:r>
          </a:p>
          <a:p>
            <a:pPr lvl="1"/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Лишён недостатков </a:t>
            </a:r>
            <a:r>
              <a:rPr lang="en" sz="1600" dirty="0">
                <a:solidFill>
                  <a:schemeClr val="accent6">
                    <a:lumMod val="50000"/>
                  </a:schemeClr>
                </a:solidFill>
              </a:rPr>
              <a:t>YAML 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в плане неоднозначности, разночтений и проблем с безопасностью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поддерживает комментарии.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Не слишком удобен для «работы руками» (слишком строгий)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600" dirty="0"/>
              <a:t>Лучше подходит, когда с конфигом не работают напрямую «руками»</a:t>
            </a:r>
            <a:r>
              <a:rPr lang="en-US" sz="1600" dirty="0"/>
              <a:t>,</a:t>
            </a:r>
            <a:r>
              <a:rPr lang="ru-RU" sz="1600" dirty="0"/>
              <a:t> а есть какой-то другой интерфейс для конфигурирования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rgbClr val="8B0705"/>
                </a:solidFill>
              </a:rPr>
              <a:t>Больше подходит как формат **обмена данными** нежели для хранения 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6009E-FF69-E4B7-4E02-7E55AA7D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57" y="1210234"/>
            <a:ext cx="3804631" cy="251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2C82D6-375A-F105-55E0-A4E81F33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57" y="3981073"/>
            <a:ext cx="3797198" cy="18556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01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84A91-6A2A-81C5-75BE-482F2C3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300732"/>
            <a:ext cx="10515600" cy="922762"/>
          </a:xfrm>
        </p:spPr>
        <p:txBody>
          <a:bodyPr/>
          <a:lstStyle/>
          <a:p>
            <a:r>
              <a:rPr lang="ru-RU" dirty="0"/>
              <a:t>Что такое конфиги и зачем они?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E65DF-CB16-005D-7476-F8ABD75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49" y="1180633"/>
            <a:ext cx="11475075" cy="35159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Конфигурационные файлы</a:t>
            </a:r>
            <a:r>
              <a:rPr lang="ru-RU" sz="2000" dirty="0"/>
              <a:t> (конфиги) — это файлы, которые содержат параметры и настройки приложения, отделяя их от основного кода.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Они определяют поведение приложения без необходимости менять исходный код.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Различные параметры приложения могут быть: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Жёстко зашиты в коде (внутри функций / методов) / </a:t>
            </a:r>
            <a:r>
              <a:rPr lang="en" sz="2000" dirty="0"/>
              <a:t>hardcoded</a:t>
            </a:r>
            <a:endParaRPr lang="ru-RU" sz="2000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константы конкретных модулей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константы намного лучше, чем </a:t>
            </a:r>
            <a:r>
              <a:rPr lang="en-US" sz="1800" dirty="0"/>
              <a:t>«</a:t>
            </a:r>
            <a:r>
              <a:rPr lang="ru-RU" sz="1800" dirty="0"/>
              <a:t>магические числа</a:t>
            </a:r>
            <a:r>
              <a:rPr lang="en-US" sz="1800" dirty="0"/>
              <a:t>»</a:t>
            </a:r>
            <a:r>
              <a:rPr lang="ru-RU" sz="1800" dirty="0"/>
              <a:t> и </a:t>
            </a:r>
            <a:r>
              <a:rPr lang="en-US" sz="1800" dirty="0"/>
              <a:t>«</a:t>
            </a:r>
            <a:r>
              <a:rPr lang="ru-RU" sz="1800" dirty="0"/>
              <a:t>магические строки</a:t>
            </a:r>
            <a:r>
              <a:rPr lang="en-US" sz="1800" dirty="0"/>
              <a:t>»</a:t>
            </a:r>
            <a:r>
              <a:rPr lang="ru-RU" sz="1800" dirty="0"/>
              <a:t> непосредственно в коде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полезно если константы меняются крайне редко, но всё же могут меняться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Вынесены в отдельные файлы конфиги (файлы, используемые для хранения параметров и настроек приложений).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3D78FF-F44F-6045-2390-43896352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22" r="25014"/>
          <a:stretch/>
        </p:blipFill>
        <p:spPr>
          <a:xfrm>
            <a:off x="352039" y="4747701"/>
            <a:ext cx="5344733" cy="1885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4739F-5E5D-ADB3-32B1-F5AA9E87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4" y="4739338"/>
            <a:ext cx="5831179" cy="16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EC718-79BE-EC77-CF5E-483E7C83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INI — Initialization file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50FE6C-A299-7166-048C-CBD52243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4"/>
            <a:ext cx="613634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INI (Initialization file) — </a:t>
            </a:r>
            <a:r>
              <a:rPr lang="ru-RU" sz="2000" dirty="0"/>
              <a:t>старый формат, популярный в системах </a:t>
            </a:r>
            <a:r>
              <a:rPr lang="en" sz="2000" dirty="0"/>
              <a:t>Windows </a:t>
            </a:r>
            <a:r>
              <a:rPr lang="ru-RU" sz="2000" dirty="0"/>
              <a:t>и для простых конфигураций.</a:t>
            </a:r>
          </a:p>
          <a:p>
            <a:r>
              <a:rPr lang="ru-RU" sz="2000" dirty="0"/>
              <a:t>Широко распространён, но устаревающий.</a:t>
            </a:r>
          </a:p>
          <a:p>
            <a:r>
              <a:rPr lang="ru-RU" sz="2000" dirty="0"/>
              <a:t>Нет формального стандарта — менее строгий, допускает вольности.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Нет встроенной поддержки вложенности.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Подходит только для простых конфигов</a:t>
            </a:r>
          </a:p>
          <a:p>
            <a:r>
              <a:rPr lang="ru-RU" sz="2000" dirty="0">
                <a:solidFill>
                  <a:srgbClr val="8B0705"/>
                </a:solidFill>
              </a:rPr>
              <a:t>Ограниченные типы данных (только строки)</a:t>
            </a:r>
          </a:p>
          <a:p>
            <a:pPr lvl="1"/>
            <a:r>
              <a:rPr lang="ru-RU" sz="1800" dirty="0">
                <a:solidFill>
                  <a:srgbClr val="8B0705"/>
                </a:solidFill>
              </a:rPr>
              <a:t>Нужно дополнительно преобразовывать типы данных</a:t>
            </a:r>
          </a:p>
          <a:p>
            <a:r>
              <a:rPr lang="ru-RU" sz="2000" dirty="0"/>
              <a:t>Поддерживает комментарии (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ru-RU" sz="2000" dirty="0"/>
              <a:t> или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6A5C-71E5-E035-EF2A-65E5AF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01" y="3871126"/>
            <a:ext cx="3852956" cy="2986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96F39-C66C-A0CB-57A9-F94B77BB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3" y="1102659"/>
            <a:ext cx="3854704" cy="2030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D24F-9D89-81E9-88B5-D1FC06515B9C}"/>
              </a:ext>
            </a:extLst>
          </p:cNvPr>
          <p:cNvSpPr txBox="1"/>
          <p:nvPr/>
        </p:nvSpPr>
        <p:spPr>
          <a:xfrm>
            <a:off x="7835153" y="785318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360C-C313-69D6-1D6B-BBE25F3814B1}"/>
              </a:ext>
            </a:extLst>
          </p:cNvPr>
          <p:cNvSpPr txBox="1"/>
          <p:nvPr/>
        </p:nvSpPr>
        <p:spPr>
          <a:xfrm>
            <a:off x="7833737" y="3586336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5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D6EC-B38F-7DFB-1CCF-514046AE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28E7-B0EE-3DF4-631A-86BD2C1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74224" cy="656851"/>
          </a:xfrm>
        </p:spPr>
        <p:txBody>
          <a:bodyPr>
            <a:normAutofit fontScale="90000"/>
          </a:bodyPr>
          <a:lstStyle/>
          <a:p>
            <a:r>
              <a:rPr lang="en" dirty="0"/>
              <a:t>TOML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DC926-D335-E372-EEB1-BC8F3F48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73"/>
            <a:ext cx="6136341" cy="562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TOML (Tom’s Obvious, Minimal Language) — </a:t>
            </a:r>
            <a:r>
              <a:rPr lang="ru-RU" sz="2000" dirty="0"/>
              <a:t>это современный формат, созданный для хранения настроек и конфигураций, с фокусом на читаемости и строгой структуре.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Современный и минималистичный формат.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читается (субъективно, легче, чем 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JSON)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Подходит для сложных структур.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Строго специфицирован (</a:t>
            </a:r>
            <a:r>
              <a:rPr lang="en" sz="2000" dirty="0">
                <a:solidFill>
                  <a:schemeClr val="accent6">
                    <a:lumMod val="50000"/>
                  </a:schemeClr>
                </a:solidFill>
              </a:rPr>
              <a:t>TOML spec)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6">
                    <a:lumMod val="50000"/>
                  </a:schemeClr>
                </a:solidFill>
              </a:rPr>
              <a:t>Строгий, требует точного следования правилам.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Поддерживает комментарии (#)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Поддержка типов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Поддерживает строки, числа, булевы значения, массивы, даты и т.д.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Не нужно дополнительно преобразовывать типы данных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Пример: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version = 1.2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Число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debug = true  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Булево значение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date = 2024-11-19T12:34:56Z  #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Дата</a:t>
            </a:r>
          </a:p>
          <a:p>
            <a:pPr lvl="1"/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727C-0E10-B9EF-4652-2C8B2493FA6A}"/>
              </a:ext>
            </a:extLst>
          </p:cNvPr>
          <p:cNvSpPr txBox="1"/>
          <p:nvPr/>
        </p:nvSpPr>
        <p:spPr>
          <a:xfrm>
            <a:off x="7316511" y="141859"/>
            <a:ext cx="227561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конфига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DBC6-8BF1-A434-DCFC-A6B01F5D4820}"/>
              </a:ext>
            </a:extLst>
          </p:cNvPr>
          <p:cNvSpPr txBox="1"/>
          <p:nvPr/>
        </p:nvSpPr>
        <p:spPr>
          <a:xfrm>
            <a:off x="7512424" y="3377842"/>
            <a:ext cx="298666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Чтение конфига из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python: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C9279-9641-8323-97FF-245781E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11" y="489630"/>
            <a:ext cx="2130692" cy="25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ADB3D-497C-EDC2-2E55-9627D445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24" y="3723312"/>
            <a:ext cx="3869559" cy="3071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600AF3-0F5B-1124-A72B-23AC66DF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332" y="489630"/>
            <a:ext cx="2513853" cy="1039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85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54733-A85B-93A8-9C9E-A6E8B55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" dirty="0"/>
              <a:t>XML— Extensible Markup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346E8-B0BB-A68D-2507-77398194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1057834"/>
            <a:ext cx="9498107" cy="58001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XML — Extensible Markup Language (</a:t>
            </a:r>
            <a:r>
              <a:rPr lang="ru-RU" sz="2000" dirty="0"/>
              <a:t>расширенный язык разметки</a:t>
            </a:r>
            <a:r>
              <a:rPr lang="en-US" sz="2000" dirty="0"/>
              <a:t>).</a:t>
            </a:r>
            <a:br>
              <a:rPr lang="ru-RU" sz="2000" dirty="0"/>
            </a:br>
            <a:r>
              <a:rPr lang="ru-RU" sz="2000" dirty="0"/>
              <a:t>Широко используется в старых системах.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Поддерживает сложные иерархии, хорошо подходит для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структурированных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Легко выражать отношения и вложенные структуры.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Валидация структуры: С помощью схем (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XSD, DTD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и т.п.)</a:t>
            </a:r>
            <a:br>
              <a:rPr lang="ru-RU" sz="20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можно валидировать структуру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XML-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файла.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Хотя схемы и инструменты валидация — не только прерогатива </a:t>
            </a:r>
            <a:r>
              <a:rPr lang="en-US" sz="1600" dirty="0"/>
              <a:t>XML, </a:t>
            </a:r>
            <a:r>
              <a:rPr lang="ru-RU" sz="1600" dirty="0"/>
              <a:t>для других форматов также есть инструменты, в т.ч. универсальные инструменты, не зависящие от формата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Избыточен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Слишком много </a:t>
            </a:r>
            <a:r>
              <a:rPr lang="en-US" sz="2000" dirty="0">
                <a:solidFill>
                  <a:srgbClr val="C00000"/>
                </a:solidFill>
              </a:rPr>
              <a:t>«</a:t>
            </a:r>
            <a:r>
              <a:rPr lang="ru-RU" sz="2000" dirty="0">
                <a:solidFill>
                  <a:srgbClr val="C00000"/>
                </a:solidFill>
              </a:rPr>
              <a:t>свободы</a:t>
            </a:r>
            <a:r>
              <a:rPr lang="en-US" sz="2000" dirty="0">
                <a:solidFill>
                  <a:srgbClr val="C00000"/>
                </a:solidFill>
              </a:rPr>
              <a:t>»</a:t>
            </a:r>
            <a:r>
              <a:rPr lang="ru-RU" sz="2000" dirty="0">
                <a:solidFill>
                  <a:srgbClr val="C00000"/>
                </a:solidFill>
              </a:rPr>
              <a:t> и вариативности способов описания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rgbClr val="C00000"/>
                </a:solidFill>
              </a:rPr>
              <a:t>Неоднозначность преобразования в / из вложенных структур данных высокоуровневых Я.П. — можно преобразовать туда и обратно бесконечным числом способов, нужны дополнительные соглашения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Сложность в определении схемы (зоопарк схем, их сложно описывать)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Человеку сложнее читать </a:t>
            </a:r>
            <a:r>
              <a:rPr lang="en-US" sz="2000" dirty="0">
                <a:solidFill>
                  <a:srgbClr val="C00000"/>
                </a:solidFill>
              </a:rPr>
              <a:t>XML-</a:t>
            </a:r>
            <a:r>
              <a:rPr lang="ru-RU" sz="2000" dirty="0">
                <a:solidFill>
                  <a:srgbClr val="C00000"/>
                </a:solidFill>
              </a:rPr>
              <a:t>файлы, особенно если они большие.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Все данные представлены как строки, и их нужно явно преобразовывать в другие типы.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62F00A-20D0-96D9-AFE3-8E78BA96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55" y="788893"/>
            <a:ext cx="3915245" cy="20887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348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3AF6-98DE-E41C-1A62-3F87FE42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1" y="185832"/>
            <a:ext cx="4917141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XML </a:t>
            </a:r>
            <a:r>
              <a:rPr lang="ru-RU" dirty="0"/>
              <a:t>для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B77E0-D17E-FE82-6155-3E830285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51" y="3866585"/>
            <a:ext cx="6539754" cy="28210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XML </a:t>
            </a:r>
            <a:r>
              <a:rPr lang="ru-RU" sz="1700" dirty="0">
                <a:solidFill>
                  <a:schemeClr val="accent6">
                    <a:lumMod val="75000"/>
                  </a:schemeClr>
                </a:solidFill>
              </a:rPr>
              <a:t>подходит, если: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требуют сложной структуры с отношениями между данными.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совместимость со старыми системами или приложениями, которые уже используют </a:t>
            </a:r>
            <a:r>
              <a:rPr lang="en-US" sz="1700" dirty="0"/>
              <a:t>XML.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Требуется валидация структуры (через </a:t>
            </a:r>
            <a:r>
              <a:rPr lang="en-US" sz="1700" dirty="0"/>
              <a:t>XML-</a:t>
            </a:r>
            <a:r>
              <a:rPr lang="ru-RU" sz="1700" dirty="0"/>
              <a:t>схемы типа </a:t>
            </a:r>
            <a:r>
              <a:rPr lang="en-US" sz="1700" dirty="0"/>
              <a:t>XSD, DTD)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XML </a:t>
            </a:r>
            <a:r>
              <a:rPr lang="ru-RU" sz="1700" dirty="0">
                <a:solidFill>
                  <a:srgbClr val="C00000"/>
                </a:solidFill>
              </a:rPr>
              <a:t>менее подходит, если:</a:t>
            </a:r>
            <a:endParaRPr lang="en-US" sz="17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Конфигурации просты.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Нужна компактность и читаемость (используйте </a:t>
            </a:r>
            <a:r>
              <a:rPr lang="en-US" sz="1700" dirty="0"/>
              <a:t>YAML, JSON </a:t>
            </a:r>
            <a:r>
              <a:rPr lang="ru-RU" sz="1700" dirty="0"/>
              <a:t>или </a:t>
            </a:r>
            <a:r>
              <a:rPr lang="en-US" sz="1700" dirty="0"/>
              <a:t>TOML).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C3872-4530-2AB9-9BF7-B1BE5824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05" y="935127"/>
            <a:ext cx="5286384" cy="479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44D0D-0AE1-CAE3-DB9F-0CECEBEC66B1}"/>
              </a:ext>
            </a:extLst>
          </p:cNvPr>
          <p:cNvSpPr txBox="1"/>
          <p:nvPr/>
        </p:nvSpPr>
        <p:spPr>
          <a:xfrm>
            <a:off x="6852405" y="419273"/>
            <a:ext cx="5339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Примеры вариативности описания данных: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2B873-8403-6EDA-BA34-7E6B8318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35"/>
          <a:stretch/>
        </p:blipFill>
        <p:spPr>
          <a:xfrm>
            <a:off x="312651" y="935127"/>
            <a:ext cx="6088486" cy="282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490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2B35-EB86-7E33-B88C-CEB53150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134"/>
          </a:xfrm>
        </p:spPr>
        <p:txBody>
          <a:bodyPr>
            <a:normAutofit fontScale="90000"/>
          </a:bodyPr>
          <a:lstStyle/>
          <a:p>
            <a:r>
              <a:rPr lang="en" dirty="0"/>
              <a:t>HCL — HashiCorp Configuration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4964D-FF38-62D0-CA5D-41065DA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5"/>
            <a:ext cx="8870576" cy="2788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Добавим немного экзотики.</a:t>
            </a:r>
            <a:endParaRPr lang="e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HCL — </a:t>
            </a:r>
            <a:r>
              <a:rPr lang="ru-RU" sz="2000" dirty="0"/>
              <a:t>это декларативный язык, часто используемый в инструментах </a:t>
            </a:r>
            <a:r>
              <a:rPr lang="en" sz="2000" dirty="0"/>
              <a:t>HashiCorp, </a:t>
            </a:r>
            <a:r>
              <a:rPr lang="ru-RU" sz="2000" dirty="0"/>
              <a:t>таких как </a:t>
            </a:r>
            <a:r>
              <a:rPr lang="en" sz="2000" dirty="0"/>
              <a:t>Terraform, Consul </a:t>
            </a:r>
            <a:r>
              <a:rPr lang="ru-RU" sz="2000" dirty="0"/>
              <a:t>и </a:t>
            </a:r>
            <a:r>
              <a:rPr lang="en" sz="2000" dirty="0"/>
              <a:t>Vault. </a:t>
            </a:r>
            <a:r>
              <a:rPr lang="ru-RU" sz="2000" dirty="0"/>
              <a:t>Он поддерживает сложные вложенные структуры и хорошо читается человеком.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Отличия / преимущества / особенности: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Немного короче и немного более интуитивно понятен, чем </a:t>
            </a:r>
            <a:r>
              <a:rPr lang="en" sz="2000" dirty="0"/>
              <a:t>JSON;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Поддерживает комментарии;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Неограниченная вложенность (в отличие от </a:t>
            </a:r>
            <a:r>
              <a:rPr lang="en" sz="2000" dirty="0"/>
              <a:t>INI).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8DA24-EF0B-1FC5-B9C4-E9A172F6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76" y="950260"/>
            <a:ext cx="2346885" cy="5582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C19F4F-4AA6-9F3D-0B08-EF4522C3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16"/>
          <a:stretch/>
        </p:blipFill>
        <p:spPr>
          <a:xfrm>
            <a:off x="891988" y="3881715"/>
            <a:ext cx="6283698" cy="2788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088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E803-9A6E-3FE5-563D-1C37A83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7543800" cy="585134"/>
          </a:xfrm>
        </p:spPr>
        <p:txBody>
          <a:bodyPr>
            <a:normAutofit fontScale="90000"/>
          </a:bodyPr>
          <a:lstStyle/>
          <a:p>
            <a:r>
              <a:rPr lang="ru-RU" dirty="0"/>
              <a:t>Хранение конфигов в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A3633-56E2-ECE7-9A01-CF644100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21976"/>
            <a:ext cx="8897471" cy="57105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Может иметь смысл для хранения настроек, когда интерфейс для работы с настройками реализован в каком-то ином виде (</a:t>
            </a:r>
            <a:r>
              <a:rPr lang="en" sz="2000" dirty="0"/>
              <a:t>web </a:t>
            </a:r>
            <a:r>
              <a:rPr lang="ru-RU" sz="2000" dirty="0"/>
              <a:t>или </a:t>
            </a:r>
            <a:r>
              <a:rPr lang="en" sz="2000" dirty="0"/>
              <a:t>GUI-</a:t>
            </a:r>
            <a:r>
              <a:rPr lang="ru-RU" sz="2000" dirty="0"/>
              <a:t>интерфейс).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Два сценария, когда может иметь смысл: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на локальной машине в локальной лайтовой СУБД (например, </a:t>
            </a:r>
            <a:r>
              <a:rPr lang="en" sz="2000" dirty="0"/>
              <a:t>SQLite)</a:t>
            </a:r>
            <a:endParaRPr lang="ru-RU" sz="2000" dirty="0"/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/>
              <a:t>Храним настройки системы на удалённом сервере, если мы можем заходить в систему с разных машин (и хранить настройки локально не имеет смысла). Например корпоративное приложение с доступом с разных терминалов.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b="0" i="0" dirty="0">
                <a:solidFill>
                  <a:srgbClr val="1F2328"/>
                </a:solidFill>
                <a:effectLst/>
                <a:latin typeface="-apple-system"/>
              </a:rPr>
              <a:t>Пример простой структуры таблицы для простого хранения параметров конфигурации типа ключ / значение: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configurations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 KEY,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UNIQUE,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b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cs typeface="Consolas" panose="020B0609020204030204" pitchFamily="49" charset="0"/>
              </a:rPr>
              <a:t>Либо храним конфиг целиком в поле типа </a:t>
            </a:r>
            <a:r>
              <a:rPr lang="en" sz="2000" dirty="0">
                <a:cs typeface="Consolas" panose="020B0609020204030204" pitchFamily="49" charset="0"/>
              </a:rPr>
              <a:t>JSON.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06DC6-31E2-0801-1969-2D045E6D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505" y="5156383"/>
            <a:ext cx="2818653" cy="15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CF8D7-0AC8-C475-ADF1-A12B3B4D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37534"/>
          </a:xfrm>
        </p:spPr>
        <p:txBody>
          <a:bodyPr>
            <a:normAutofit fontScale="90000"/>
          </a:bodyPr>
          <a:lstStyle/>
          <a:p>
            <a:r>
              <a:rPr lang="ru-RU" dirty="0"/>
              <a:t>Специальные инструменты— </a:t>
            </a:r>
            <a:r>
              <a:rPr lang="en" dirty="0"/>
              <a:t>HashiCorp Vault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B4018-E575-D108-2724-3323FEC7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905436"/>
            <a:ext cx="7391399" cy="402910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Централизованное хранилище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Хранит пароли, токены, ключи </a:t>
            </a:r>
            <a:r>
              <a:rPr lang="en" sz="1600" dirty="0"/>
              <a:t>API, </a:t>
            </a:r>
            <a:r>
              <a:rPr lang="ru-RU" sz="1600" dirty="0"/>
              <a:t>учётные данные баз данных.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Доступ к секретам возможен через </a:t>
            </a:r>
            <a:r>
              <a:rPr lang="en" sz="1600" dirty="0"/>
              <a:t>HTTP API, CLI </a:t>
            </a:r>
            <a:r>
              <a:rPr lang="ru-RU" sz="1600" dirty="0"/>
              <a:t>и клиентские библиотеки.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Динамическая генерация секретов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динамически создавать временные учётные данные (например, пароли для баз данных) по запросу.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Секреты имеют </a:t>
            </a:r>
            <a:r>
              <a:rPr lang="en-US" sz="1600" dirty="0"/>
              <a:t>«</a:t>
            </a:r>
            <a:r>
              <a:rPr lang="ru-RU" sz="1600" dirty="0"/>
              <a:t>время жизни</a:t>
            </a:r>
            <a:r>
              <a:rPr lang="en-US" sz="1600" dirty="0"/>
              <a:t>»</a:t>
            </a:r>
            <a:r>
              <a:rPr lang="ru-RU" sz="1600" dirty="0"/>
              <a:t> (</a:t>
            </a:r>
            <a:r>
              <a:rPr lang="en" sz="1600" dirty="0"/>
              <a:t>TTL) </a:t>
            </a:r>
            <a:r>
              <a:rPr lang="ru-RU" sz="1600" dirty="0"/>
              <a:t>и автоматически истекают.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Аудит и контроль доступа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Полный контроль над доступом к секретам с помощью политик </a:t>
            </a:r>
            <a:r>
              <a:rPr lang="en" sz="1600" dirty="0"/>
              <a:t>ACL.</a:t>
            </a:r>
            <a:endParaRPr lang="ru-RU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Логи аудита фиксируют каждый запрос к секретам.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/>
              <a:t>Шифрование и дешифрование данных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600" dirty="0"/>
              <a:t>Vault </a:t>
            </a:r>
            <a:r>
              <a:rPr lang="ru-RU" sz="1600" dirty="0"/>
              <a:t>может шифровать данные для хранения</a:t>
            </a:r>
            <a:br>
              <a:rPr lang="en-US" sz="1600" dirty="0"/>
            </a:br>
            <a:r>
              <a:rPr lang="ru-RU" sz="1600" dirty="0"/>
              <a:t>в базе данных или журнале событий.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Пример: зашифровать текст до его сохранения в БД.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9A572-F229-13E9-B296-2A1E22C78C23}"/>
              </a:ext>
            </a:extLst>
          </p:cNvPr>
          <p:cNvSpPr txBox="1"/>
          <p:nvPr/>
        </p:nvSpPr>
        <p:spPr>
          <a:xfrm>
            <a:off x="7637929" y="950260"/>
            <a:ext cx="4392706" cy="21698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Сохранение секретов в Vault: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vault kv put secret/database username=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"admin"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password=</a:t>
            </a: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"supersecret"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Чтение секретов из Vault</a:t>
            </a:r>
            <a:b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vault kv get secret/database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Value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-----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 supersecret</a:t>
            </a:r>
            <a:b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500" noProof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 admin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18778-5FDE-AE0D-FC78-86EF2A09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26" y="3989295"/>
            <a:ext cx="6192074" cy="286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1AB6D-176E-0666-0247-AD4E8F416706}"/>
              </a:ext>
            </a:extLst>
          </p:cNvPr>
          <p:cNvSpPr txBox="1"/>
          <p:nvPr/>
        </p:nvSpPr>
        <p:spPr>
          <a:xfrm>
            <a:off x="425973" y="4979366"/>
            <a:ext cx="539451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Когда использовать Vault?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защиты секретов: пароли, ключи API, токены.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автоматического шифрования и дешифрования.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необходимо управление доступом: разграничение прав доступа к секретам.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Когда нужен аудит доступа к секретам: кто и когда запросил пароль?</a:t>
            </a:r>
          </a:p>
        </p:txBody>
      </p:sp>
    </p:spTree>
    <p:extLst>
      <p:ext uri="{BB962C8B-B14F-4D97-AF65-F5344CB8AC3E}">
        <p14:creationId xmlns:p14="http://schemas.microsoft.com/office/powerpoint/2010/main" val="2988742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5AF03-1A9B-0A72-0DDF-E3F9AD9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380628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практики / Полезные советы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9079F-D9B0-E0EC-0E36-4FEFC4DCF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069227"/>
            <a:ext cx="8996082" cy="5423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Разделяйте конфигурации по окружениям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быть разные среды: </a:t>
            </a:r>
            <a:r>
              <a:rPr lang="en" sz="1800" dirty="0"/>
              <a:t>development, testing, staging, production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отдельные файлы: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config.dev.yaml</a:t>
            </a:r>
            <a:r>
              <a:rPr lang="en" sz="1800" noProof="1"/>
              <a:t>,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config.prod.yaml</a:t>
            </a:r>
            <a:r>
              <a:rPr lang="ru-RU" sz="1800" dirty="0"/>
              <a:t> и т.п.</a:t>
            </a:r>
            <a:r>
              <a:rPr lang="en" sz="1800" dirty="0"/>
              <a:t>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 сохраняйте секреты: пароли, токены и ключи </a:t>
            </a:r>
            <a:r>
              <a:rPr lang="en" sz="2000" dirty="0"/>
              <a:t>API </a:t>
            </a:r>
            <a:r>
              <a:rPr lang="ru-RU" sz="2000" dirty="0"/>
              <a:t>в файлах конфигурации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в системе контроля версий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 крайней мере не для </a:t>
            </a:r>
            <a:r>
              <a:rPr lang="en" sz="1800" dirty="0"/>
              <a:t>production </a:t>
            </a:r>
            <a:r>
              <a:rPr lang="ru-RU" sz="1800" dirty="0"/>
              <a:t>😀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Интеграция с менеджерами секретов (</a:t>
            </a:r>
            <a:r>
              <a:rPr lang="en" sz="1800" dirty="0"/>
              <a:t>AWS Secrets Manager, HashiCorp Vault).</a:t>
            </a:r>
            <a:endParaRPr lang="ru-RU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Минимизируйте количество форматов для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Используйте один формат для всего приложения (например, только </a:t>
            </a:r>
            <a:r>
              <a:rPr lang="en" sz="1800" dirty="0"/>
              <a:t>YAML </a:t>
            </a:r>
            <a:r>
              <a:rPr lang="ru-RU" sz="1800" dirty="0"/>
              <a:t>или </a:t>
            </a:r>
            <a:r>
              <a:rPr lang="en" sz="1800" dirty="0"/>
              <a:t>TOML).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Версионируйте изменения в конфигурациях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Если храните в системе управления версиями —</a:t>
            </a:r>
            <a:br>
              <a:rPr lang="ru-RU" sz="1800" dirty="0"/>
            </a:br>
            <a:r>
              <a:rPr lang="ru-RU" sz="1800" dirty="0"/>
              <a:t>уже хорошо (только не стоит там хранить секреты)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валидации конфигураций: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Отдельная утилита или опция командной строки для валидации конфигов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С помощью </a:t>
            </a:r>
            <a:r>
              <a:rPr lang="en" sz="1800" noProof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" sz="1800" dirty="0"/>
              <a:t> </a:t>
            </a:r>
            <a:r>
              <a:rPr lang="ru-RU" sz="1800" dirty="0"/>
              <a:t>можно валидировать конфиги при загрузке.</a:t>
            </a:r>
          </a:p>
        </p:txBody>
      </p:sp>
      <p:pic>
        <p:nvPicPr>
          <p:cNvPr id="5122" name="Picture 2" descr="A Guide to Dev, Test, Staging, and Production Environments">
            <a:extLst>
              <a:ext uri="{FF2B5EF4-FFF2-40B4-BE49-F238E27FC236}">
                <a16:creationId xmlns:a16="http://schemas.microsoft.com/office/drawing/2014/main" id="{93714ACD-BEA8-6F58-82F1-F638FE5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67" y="3781050"/>
            <a:ext cx="4226786" cy="20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03D9D-6977-AB97-31FB-AC97859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B092-7820-3FB6-02C1-D28577AA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3722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Валидация конфигов — это процесс проверки корректности значений и структуры файлов конфигураций. Это необходимо, чтобы предотвратить ошибки на этапе запуска или работы приложения.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Хорошо иметь возможность валидировать конфиги без запуска приложения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хранении конфигов в репозитории — хорошо бы встроить проверку конфигов в </a:t>
            </a:r>
            <a:r>
              <a:rPr lang="en" sz="2000" dirty="0"/>
              <a:t>CI/CD </a:t>
            </a:r>
            <a:r>
              <a:rPr lang="ru-RU" sz="2000" dirty="0"/>
              <a:t>как один из этапов тестирования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Варианты / уровни проверок: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Соответствие синтаксису конкретного формата (валидный </a:t>
            </a:r>
            <a:r>
              <a:rPr lang="en" sz="2000" dirty="0"/>
              <a:t>YAML / JSON / XML </a:t>
            </a:r>
            <a:r>
              <a:rPr lang="ru-RU" sz="2000" dirty="0"/>
              <a:t>и т.п.)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Валидация с помощью схем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отдельные инструменты для проверки схемы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коде вашего приложения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Проверка согласованности конфига в логике приложения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запуске приложения мы в любом случае читаем / валидируем конфиг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указании специального аргумента ком. сроки проводим только этап чтения / валидации конфига и дальше не идём</a:t>
            </a:r>
          </a:p>
        </p:txBody>
      </p:sp>
      <p:pic>
        <p:nvPicPr>
          <p:cNvPr id="6146" name="Picture 2" descr="Верификация и валидация требований: 2 задачи из BABOK®Guide">
            <a:extLst>
              <a:ext uri="{FF2B5EF4-FFF2-40B4-BE49-F238E27FC236}">
                <a16:creationId xmlns:a16="http://schemas.microsoft.com/office/drawing/2014/main" id="{9EF271A5-D681-6C26-AECF-C64FBAA8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88" y="4278787"/>
            <a:ext cx="2689412" cy="12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4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0595-9204-A24C-B34F-5C369367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78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ru-RU" dirty="0"/>
              <a:t>Валидация с помощью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7092A2-0D85-B0C1-2687-4F5041AA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28"/>
            <a:ext cx="10515600" cy="54977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Схема</a:t>
            </a:r>
            <a:r>
              <a:rPr lang="ru-RU" sz="2000" dirty="0"/>
              <a:t> (</a:t>
            </a:r>
            <a:r>
              <a:rPr lang="en-US" sz="2000" dirty="0"/>
              <a:t>Schema</a:t>
            </a:r>
            <a:r>
              <a:rPr lang="ru-RU" sz="2000" dirty="0"/>
              <a:t>) — это формальное описание структуры и правил валидации</a:t>
            </a:r>
            <a:br>
              <a:rPr lang="en-US" sz="2000" dirty="0"/>
            </a:br>
            <a:r>
              <a:rPr lang="ru-RU" sz="2000" dirty="0"/>
              <a:t>структуры данных (конфигурационного файла).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Схема определяет, какие поля должны присутствовать в конфиге, их типы, допустимые значения и ограничения. С помощью схем можно автоматически проверять корректность и целостность конфигурационных файлов до или во время работы приложения.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Основные элементы схем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Обязательные </a:t>
            </a:r>
            <a:r>
              <a:rPr lang="en-US" sz="2000" b="1" dirty="0"/>
              <a:t>/</a:t>
            </a:r>
            <a:r>
              <a:rPr lang="ru-RU" sz="2000" b="1" dirty="0"/>
              <a:t> необязательные поля</a:t>
            </a:r>
            <a:r>
              <a:rPr lang="ru-RU" sz="2000" dirty="0"/>
              <a:t> — указывает, какие поля должны присутствовать в конфигурации.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Типы данных</a:t>
            </a:r>
            <a:r>
              <a:rPr lang="ru-RU" sz="2000" dirty="0"/>
              <a:t> — задаёт тип значения поля (например, </a:t>
            </a:r>
            <a:r>
              <a:rPr lang="en-US" sz="2000" dirty="0"/>
              <a:t>int, str, bool, list, </a:t>
            </a:r>
            <a:r>
              <a:rPr lang="en-US" sz="2000" dirty="0" err="1"/>
              <a:t>dict</a:t>
            </a:r>
            <a:r>
              <a:rPr lang="en-US" sz="2000" dirty="0"/>
              <a:t>, </a:t>
            </a:r>
            <a:r>
              <a:rPr lang="en-US" sz="2000" dirty="0" err="1"/>
              <a:t>enum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Допустимые значения</a:t>
            </a:r>
            <a:r>
              <a:rPr lang="ru-RU" sz="2000" dirty="0"/>
              <a:t> </a:t>
            </a:r>
            <a:r>
              <a:rPr lang="en-US" sz="2000" dirty="0"/>
              <a:t>(ENUM) </a:t>
            </a:r>
            <a:r>
              <a:rPr lang="ru-RU" sz="2000" dirty="0"/>
              <a:t>— можно ограничивать возможные значения поля (например, </a:t>
            </a:r>
            <a:r>
              <a:rPr lang="en-US" sz="2000" dirty="0"/>
              <a:t>level </a:t>
            </a:r>
            <a:r>
              <a:rPr lang="ru-RU" sz="2000" dirty="0"/>
              <a:t>может быть только </a:t>
            </a:r>
            <a:r>
              <a:rPr lang="en-US" sz="2000" dirty="0"/>
              <a:t>info, debug, error).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Вложенные структуры</a:t>
            </a:r>
            <a:r>
              <a:rPr lang="ru-RU" sz="2000" dirty="0"/>
              <a:t> — поддержка вложенных объектов и структур (описание типов вложенных данных</a:t>
            </a:r>
            <a:r>
              <a:rPr lang="en-US" sz="2000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Диапазоны и длина</a:t>
            </a:r>
            <a:r>
              <a:rPr lang="ru-RU" sz="2000" dirty="0"/>
              <a:t> — можно задать диапазон для числовых значений или длину строк (например, пароль должен содержать минимум 8 символов).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Пользовательские валидаторы</a:t>
            </a:r>
            <a:r>
              <a:rPr lang="ru-RU" sz="2000" dirty="0"/>
              <a:t> — можно создать свои проверки (например, проверка корректности </a:t>
            </a:r>
            <a:r>
              <a:rPr lang="en-US" sz="2000" dirty="0"/>
              <a:t>URL </a:t>
            </a:r>
            <a:r>
              <a:rPr lang="ru-RU" sz="2000" dirty="0"/>
              <a:t>или </a:t>
            </a:r>
            <a:r>
              <a:rPr lang="en-US" sz="2000" dirty="0"/>
              <a:t>e-mail).</a:t>
            </a:r>
          </a:p>
        </p:txBody>
      </p:sp>
      <p:pic>
        <p:nvPicPr>
          <p:cNvPr id="7170" name="Picture 2" descr="XML and XML Schema : Documentation">
            <a:extLst>
              <a:ext uri="{FF2B5EF4-FFF2-40B4-BE49-F238E27FC236}">
                <a16:creationId xmlns:a16="http://schemas.microsoft.com/office/drawing/2014/main" id="{D695F36F-32F9-945C-8756-72F85945A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40514" b="6793"/>
          <a:stretch/>
        </p:blipFill>
        <p:spPr bwMode="auto">
          <a:xfrm>
            <a:off x="10098826" y="0"/>
            <a:ext cx="2093174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6A04-DDFF-14A0-E361-525A338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36"/>
            <a:ext cx="10515600" cy="884126"/>
          </a:xfrm>
        </p:spPr>
        <p:txBody>
          <a:bodyPr/>
          <a:lstStyle/>
          <a:p>
            <a:r>
              <a:rPr lang="ru-RU" dirty="0"/>
              <a:t>Зачем нужны конфиги?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563A0-F1F2-DAD3-9538-7F0B74E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492"/>
            <a:ext cx="10515600" cy="56345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Зачем нужны конфиги — </a:t>
            </a:r>
            <a:r>
              <a:rPr lang="ru-RU" sz="2000" b="1" dirty="0"/>
              <a:t>отделение логики программы от настроек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Логика программы остаётся в коде, а параметры — в конфигурации.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Упрощается поддержка, обновления и перенос приложения.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Параметры легче менять / управлять ими</a:t>
            </a:r>
          </a:p>
          <a:p>
            <a:pPr marL="0" indent="0">
              <a:buNone/>
            </a:pPr>
            <a:r>
              <a:rPr lang="ru-RU" sz="2000" dirty="0"/>
              <a:t>Почему это важно?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Гибкость: Меняя файл конфигурации, вы </a:t>
            </a:r>
            <a:r>
              <a:rPr lang="ru-RU" sz="2000" b="1" dirty="0"/>
              <a:t>меняете поведение</a:t>
            </a:r>
            <a:r>
              <a:rPr lang="ru-RU" sz="2000" dirty="0"/>
              <a:t> приложения без изменения кода.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Разные настройки </a:t>
            </a:r>
            <a:r>
              <a:rPr lang="ru-RU" sz="2000" b="1" dirty="0"/>
              <a:t>для</a:t>
            </a:r>
            <a:r>
              <a:rPr lang="ru-RU" sz="2000" dirty="0"/>
              <a:t> </a:t>
            </a:r>
            <a:r>
              <a:rPr lang="ru-RU" sz="2000" b="1" dirty="0"/>
              <a:t>разных окружений</a:t>
            </a:r>
            <a:r>
              <a:rPr lang="ru-RU" sz="2000" dirty="0"/>
              <a:t> (</a:t>
            </a:r>
            <a:r>
              <a:rPr lang="en" sz="2000" dirty="0"/>
              <a:t>development, testing, production).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Читаемость и простота поддержки</a:t>
            </a:r>
            <a:r>
              <a:rPr lang="ru-RU" sz="2000" dirty="0"/>
              <a:t>: Проще поддерживать проект, если все настройки вынесены в конфиг.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Примеры использования: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Настройка веб-серверов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nginx, Apache)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Параметры СУБД (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MySQL, PostgreSQL, ClickHouse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и т.п.)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Конфигурации микросервисов и т.п.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99% сервисов в </a:t>
            </a:r>
            <a:r>
              <a:rPr lang="en" sz="2000" dirty="0">
                <a:solidFill>
                  <a:schemeClr val="bg2">
                    <a:lumMod val="50000"/>
                  </a:schemeClr>
                </a:solidFill>
              </a:rPr>
              <a:t>Linux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настраиваются через</a:t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какие-то конфиги.</a:t>
            </a:r>
          </a:p>
          <a:p>
            <a:endParaRPr lang="ru-RU" sz="2000" dirty="0"/>
          </a:p>
        </p:txBody>
      </p:sp>
      <p:pic>
        <p:nvPicPr>
          <p:cNvPr id="2050" name="Picture 2" descr="Clickhouse подключение к Oracle DB через clickhouse-jdbc-bridge + ojdbc /  Песочница / Хабр">
            <a:extLst>
              <a:ext uri="{FF2B5EF4-FFF2-40B4-BE49-F238E27FC236}">
                <a16:creationId xmlns:a16="http://schemas.microsoft.com/office/drawing/2014/main" id="{24387A35-35DA-8CF8-7DF5-A9427AB6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1907" r="41440" b="15720"/>
          <a:stretch/>
        </p:blipFill>
        <p:spPr bwMode="auto">
          <a:xfrm>
            <a:off x="7340958" y="4352197"/>
            <a:ext cx="4851042" cy="2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9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B138-48D0-BEE2-5137-E0B56CA5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1" y="155669"/>
            <a:ext cx="10515600" cy="5851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схем</a:t>
            </a:r>
            <a:r>
              <a:rPr lang="en-US" dirty="0"/>
              <a:t> — JSON Schema, XSD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30F73-C4D2-993C-B00C-B041A7B3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1272"/>
            <a:ext cx="4621306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dirty="0"/>
              <a:t>JSON Schema — </a:t>
            </a:r>
            <a:r>
              <a:rPr lang="ru-RU" sz="2000" dirty="0"/>
              <a:t>это стандарт для описания структуры и валидации </a:t>
            </a:r>
            <a:r>
              <a:rPr lang="en" sz="2000" dirty="0"/>
              <a:t>JSON-</a:t>
            </a:r>
            <a:r>
              <a:rPr lang="ru-RU" sz="2000" dirty="0"/>
              <a:t>документов.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C4673-3005-44AF-EC2E-BDDD41D9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51"/>
          <a:stretch/>
        </p:blipFill>
        <p:spPr>
          <a:xfrm>
            <a:off x="318247" y="2243743"/>
            <a:ext cx="5141259" cy="396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F739B-2FA0-D1B2-66B7-FAFD07A2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31" y="2243742"/>
            <a:ext cx="4431304" cy="46144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F4E7EDE-D093-7FD1-1E6D-C70E7BC4C518}"/>
              </a:ext>
            </a:extLst>
          </p:cNvPr>
          <p:cNvSpPr txBox="1">
            <a:spLocks/>
          </p:cNvSpPr>
          <p:nvPr/>
        </p:nvSpPr>
        <p:spPr>
          <a:xfrm>
            <a:off x="5770531" y="938026"/>
            <a:ext cx="5802904" cy="130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dirty="0"/>
              <a:t>XSD (XML Schema Definition) — </a:t>
            </a:r>
            <a:r>
              <a:rPr lang="ru-RU" sz="2000" dirty="0"/>
              <a:t>Схема для </a:t>
            </a:r>
            <a:r>
              <a:rPr lang="en" sz="2000" dirty="0"/>
              <a:t>XML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Вообще, схем для </a:t>
            </a:r>
            <a:r>
              <a:rPr lang="en-US" sz="1800" dirty="0"/>
              <a:t>XML</a:t>
            </a:r>
            <a:r>
              <a:rPr lang="ru-RU" sz="1800" dirty="0"/>
              <a:t> много:</a:t>
            </a:r>
            <a:r>
              <a:rPr lang="en-US" sz="1800" dirty="0"/>
              <a:t> </a:t>
            </a:r>
            <a:r>
              <a:rPr lang="en" sz="1800" dirty="0"/>
              <a:t>XSD (XML Schema Definition), DTD (Document Type Definition) (</a:t>
            </a:r>
            <a:r>
              <a:rPr lang="ru-RU" sz="1800" dirty="0"/>
              <a:t>устарел), </a:t>
            </a:r>
            <a:r>
              <a:rPr lang="en" sz="1800" dirty="0"/>
              <a:t>Relax NG, </a:t>
            </a:r>
            <a:r>
              <a:rPr lang="en" sz="1800" noProof="1"/>
              <a:t>Schematron</a:t>
            </a:r>
            <a:r>
              <a:rPr lang="en" sz="1800" dirty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885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9304-966D-DFB2-FD99-209442CE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6"/>
          </a:xfrm>
        </p:spPr>
        <p:txBody>
          <a:bodyPr>
            <a:noAutofit/>
          </a:bodyPr>
          <a:lstStyle/>
          <a:p>
            <a:r>
              <a:rPr lang="ru-RU" sz="3600" dirty="0"/>
              <a:t>Инструменты для проверки схем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9210B-2A0B-4480-7A8F-FB4AB3E0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" sz="2000" dirty="0" err="1">
                <a:solidFill>
                  <a:srgbClr val="0E0E0E"/>
                </a:solidFill>
                <a:effectLst/>
              </a:rPr>
              <a:t>ajv</a:t>
            </a:r>
            <a:r>
              <a:rPr lang="en" sz="2000" dirty="0">
                <a:solidFill>
                  <a:srgbClr val="0E0E0E"/>
                </a:solidFill>
                <a:effectLst/>
              </a:rPr>
              <a:t> (</a:t>
            </a:r>
            <a:r>
              <a:rPr lang="ru-RU" sz="2000" dirty="0">
                <a:solidFill>
                  <a:srgbClr val="0E0E0E"/>
                </a:solidFill>
                <a:effectLst/>
              </a:rPr>
              <a:t>для </a:t>
            </a:r>
            <a:r>
              <a:rPr lang="en" sz="2000" dirty="0">
                <a:solidFill>
                  <a:srgbClr val="0E0E0E"/>
                </a:solidFill>
                <a:effectLst/>
              </a:rPr>
              <a:t>JSON Schema)</a:t>
            </a:r>
          </a:p>
          <a:p>
            <a:pPr>
              <a:spcBef>
                <a:spcPts val="900"/>
              </a:spcBef>
            </a:pPr>
            <a:r>
              <a:rPr lang="en" sz="2000" dirty="0" err="1">
                <a:solidFill>
                  <a:srgbClr val="0E0E0E"/>
                </a:solidFill>
                <a:effectLst/>
              </a:rPr>
              <a:t>jsonschema</a:t>
            </a:r>
            <a:r>
              <a:rPr lang="en" sz="2000" dirty="0">
                <a:solidFill>
                  <a:srgbClr val="0E0E0E"/>
                </a:solidFill>
                <a:effectLst/>
              </a:rPr>
              <a:t> (Python CLI)</a:t>
            </a:r>
          </a:p>
          <a:p>
            <a:pPr>
              <a:spcBef>
                <a:spcPts val="900"/>
              </a:spcBef>
            </a:pPr>
            <a:r>
              <a:rPr lang="en" sz="2000" dirty="0" err="1">
                <a:solidFill>
                  <a:srgbClr val="0E0E0E"/>
                </a:solidFill>
                <a:effectLst/>
              </a:rPr>
              <a:t>jtd</a:t>
            </a:r>
            <a:r>
              <a:rPr lang="en" sz="2000" dirty="0">
                <a:solidFill>
                  <a:srgbClr val="0E0E0E"/>
                </a:solidFill>
                <a:effectLst/>
              </a:rPr>
              <a:t> (</a:t>
            </a:r>
            <a:r>
              <a:rPr lang="ru-RU" sz="2000" dirty="0">
                <a:solidFill>
                  <a:srgbClr val="0E0E0E"/>
                </a:solidFill>
                <a:effectLst/>
              </a:rPr>
              <a:t>для </a:t>
            </a:r>
            <a:r>
              <a:rPr lang="en" sz="2000" dirty="0">
                <a:solidFill>
                  <a:srgbClr val="0E0E0E"/>
                </a:solidFill>
                <a:effectLst/>
              </a:rPr>
              <a:t>JSON Type Definition)</a:t>
            </a:r>
          </a:p>
        </p:txBody>
      </p:sp>
    </p:spTree>
    <p:extLst>
      <p:ext uri="{BB962C8B-B14F-4D97-AF65-F5344CB8AC3E}">
        <p14:creationId xmlns:p14="http://schemas.microsoft.com/office/powerpoint/2010/main" val="363550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FA7BF-30C8-01E3-9123-A33BAD10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Валидация универсальными валидаторами (</a:t>
            </a:r>
            <a:r>
              <a:rPr lang="en" dirty="0" err="1"/>
              <a:t>pydantic</a:t>
            </a:r>
            <a:r>
              <a:rPr lang="en" dirty="0"/>
              <a:t>, voluptuous)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78AE0-1F3C-4353-81B8-422D8BC4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73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A063-E1EE-102B-6C28-FA5C21A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488"/>
            <a:ext cx="10515600" cy="845489"/>
          </a:xfrm>
        </p:spPr>
        <p:txBody>
          <a:bodyPr/>
          <a:lstStyle/>
          <a:p>
            <a:r>
              <a:rPr lang="ru-RU" dirty="0"/>
              <a:t>Назначения конфигов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06448-AB0E-A82D-B10A-F90C2AAE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15"/>
            <a:ext cx="10515600" cy="1850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 конфигурационных файлов два основных назначения: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хранения</a:t>
            </a:r>
            <a:r>
              <a:rPr lang="ru-RU" sz="2000" dirty="0"/>
              <a:t> настроек: интерфейс для работы с настройками реализован в каком-то ином виде (</a:t>
            </a:r>
            <a:r>
              <a:rPr lang="en" sz="2000" dirty="0"/>
              <a:t>web-</a:t>
            </a:r>
            <a:r>
              <a:rPr lang="ru-RU" sz="2000" dirty="0"/>
              <a:t>интерфейс, мобильный интерфейс, </a:t>
            </a:r>
            <a:r>
              <a:rPr lang="en" sz="2000" dirty="0"/>
              <a:t>GUI </a:t>
            </a:r>
            <a:r>
              <a:rPr lang="ru-RU" sz="2000" dirty="0"/>
              <a:t>интерфейс на </a:t>
            </a:r>
            <a:r>
              <a:rPr lang="en" sz="2000" dirty="0"/>
              <a:t>Desktop)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Для </a:t>
            </a:r>
            <a:r>
              <a:rPr lang="ru-RU" sz="2000" b="1" dirty="0"/>
              <a:t>редактирования руками</a:t>
            </a:r>
            <a:r>
              <a:rPr lang="ru-RU" sz="2000" dirty="0"/>
              <a:t>: чтобы менять настройки приложения напрямую работая с конфигами в текстовом редакторе или с помощью иных инструментов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C3EB2-73C3-46A3-B9F2-F48D7B68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72" y="3146525"/>
            <a:ext cx="5609644" cy="3586224"/>
          </a:xfrm>
          <a:prstGeom prst="rect">
            <a:avLst/>
          </a:prstGeom>
        </p:spPr>
      </p:pic>
      <p:pic>
        <p:nvPicPr>
          <p:cNvPr id="3074" name="Picture 2" descr="coc-nginx/README.md at master · yaegassy/coc-nginx · GitHub">
            <a:extLst>
              <a:ext uri="{FF2B5EF4-FFF2-40B4-BE49-F238E27FC236}">
                <a16:creationId xmlns:a16="http://schemas.microsoft.com/office/drawing/2014/main" id="{4F25F395-20C4-9041-6FEE-3D52ADA3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" y="3065171"/>
            <a:ext cx="5658228" cy="3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6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9C4F-CAD4-BD91-92DF-96B8FA09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941"/>
            <a:ext cx="10515600" cy="100455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  <a:br>
              <a:rPr lang="ru-RU" dirty="0"/>
            </a:br>
            <a:r>
              <a:rPr lang="ru-RU" dirty="0"/>
              <a:t>(а не через </a:t>
            </a:r>
            <a:r>
              <a:rPr lang="en" dirty="0"/>
              <a:t>GUI)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CB3FA-A3EC-B6CF-E613-92EC9A04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26863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Независимость от доступности интерфейса: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не зависят от доступности </a:t>
            </a:r>
            <a:r>
              <a:rPr lang="en" sz="1800" dirty="0"/>
              <a:t>GUI </a:t>
            </a:r>
            <a:r>
              <a:rPr lang="ru-RU" sz="1800" dirty="0"/>
              <a:t>или веб-интерфейса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можно изменять, даже </a:t>
            </a:r>
            <a:r>
              <a:rPr lang="ru-RU" sz="1800" b="1" dirty="0"/>
              <a:t>если приложение не запущено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критических ситуациях вы всегда можете </a:t>
            </a:r>
            <a:r>
              <a:rPr lang="ru-RU" sz="1800" b="1" dirty="0"/>
              <a:t>править файл вручную</a:t>
            </a:r>
            <a:r>
              <a:rPr lang="ru-RU" sz="18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Приложение упало из-за ошибки конфигурации? Доступа к интерфейсу нет, но файл конфигурации можно отредактировать напрямую.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Работа без сети или с «упавшей» системой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Быстрота / простота / гибкость редактирования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любой текстовый редактор или иные средства редактирования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Возможность </a:t>
            </a:r>
            <a:r>
              <a:rPr lang="ru-RU" sz="2000" b="1" dirty="0"/>
              <a:t>автоматизации</a:t>
            </a:r>
            <a:r>
              <a:rPr lang="ru-RU" sz="2000" dirty="0"/>
              <a:t> и скриптового управления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можно редактировать с помощью скриптов и автоматизированных инструментов (например, </a:t>
            </a:r>
            <a:r>
              <a:rPr lang="en" sz="1800" dirty="0"/>
              <a:t>sed, awk, </a:t>
            </a:r>
            <a:r>
              <a:rPr lang="en" sz="1800" dirty="0" err="1"/>
              <a:t>jq</a:t>
            </a:r>
            <a:r>
              <a:rPr lang="en" sz="18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автоматизировать развертывание приложений и изменять параметры без участия человека.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E0E0E"/>
                </a:solidFill>
                <a:effectLst/>
              </a:rPr>
              <a:t>Пример:</a:t>
            </a:r>
            <a:r>
              <a:rPr lang="en-US" sz="1800" b="1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Изменить значение </a:t>
            </a:r>
            <a:r>
              <a:rPr lang="en" sz="1800" dirty="0" err="1">
                <a:solidFill>
                  <a:srgbClr val="0E0E0E"/>
                </a:solidFill>
                <a:effectLst/>
              </a:rPr>
              <a:t>logging.level</a:t>
            </a:r>
            <a:r>
              <a:rPr lang="en" sz="1800" dirty="0">
                <a:solidFill>
                  <a:srgbClr val="0E0E0E"/>
                </a:solidFill>
                <a:effectLst/>
              </a:rPr>
              <a:t> </a:t>
            </a:r>
            <a:r>
              <a:rPr lang="ru-RU" sz="1800" dirty="0">
                <a:solidFill>
                  <a:srgbClr val="0E0E0E"/>
                </a:solidFill>
                <a:effectLst/>
              </a:rPr>
              <a:t>через </a:t>
            </a:r>
            <a:r>
              <a:rPr lang="en" sz="1800" dirty="0">
                <a:solidFill>
                  <a:srgbClr val="0E0E0E"/>
                </a:solidFill>
                <a:effectLst/>
              </a:rPr>
              <a:t>bash-</a:t>
            </a:r>
            <a:r>
              <a:rPr lang="ru-RU" sz="1800" dirty="0">
                <a:solidFill>
                  <a:srgbClr val="0E0E0E"/>
                </a:solidFill>
                <a:effectLst/>
              </a:rPr>
              <a:t>скрипт:</a:t>
            </a:r>
            <a:endParaRPr lang="ru-RU" sz="1800" dirty="0"/>
          </a:p>
          <a:p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3E6D-B612-382F-7C4E-152B534D7BE9}"/>
              </a:ext>
            </a:extLst>
          </p:cNvPr>
          <p:cNvSpPr txBox="1"/>
          <p:nvPr/>
        </p:nvSpPr>
        <p:spPr>
          <a:xfrm>
            <a:off x="1298448" y="6217936"/>
            <a:ext cx="9326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sed -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B5001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's/level: info/level: debug/'</a:t>
            </a:r>
            <a:r>
              <a:rPr lang="en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config.yaml</a:t>
            </a:r>
            <a:endParaRPr lang="en" dirty="0">
              <a:solidFill>
                <a:srgbClr val="B5001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C130-EC43-886E-FF3B-646A0F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8C370-D3BD-0964-4787-BD75C70B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060704"/>
            <a:ext cx="6605016" cy="55229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Множества вариантов доступа к конфигам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</a:t>
            </a:r>
            <a:r>
              <a:rPr lang="en" sz="1800" dirty="0"/>
              <a:t>ssh / telnet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файловую систему (</a:t>
            </a:r>
            <a:r>
              <a:rPr lang="en" sz="1800" dirty="0"/>
              <a:t>NFS, FTP, SMB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через системы управления версиями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используя любые инструменты работы с файлами (</a:t>
            </a:r>
            <a:r>
              <a:rPr lang="en" sz="1800" dirty="0"/>
              <a:t>scp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Поддержка версионного контроля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Конфигурационные файлы можно хранить в системах управления версиями (</a:t>
            </a:r>
            <a:r>
              <a:rPr lang="en" sz="1800" dirty="0"/>
              <a:t>Git </a:t>
            </a:r>
            <a:r>
              <a:rPr lang="ru-RU" sz="1800" dirty="0"/>
              <a:t>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Легко увидеть, кто и когда изменил файл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откатиться к предыдущей версии файла, если что-то сломалось.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 </a:t>
            </a:r>
            <a:r>
              <a:rPr lang="en" sz="1800" dirty="0"/>
              <a:t>GUI </a:t>
            </a:r>
            <a:r>
              <a:rPr lang="ru-RU" sz="1800" dirty="0"/>
              <a:t>или веб-интерфейсом такой прозрачности и истории изменений нет (только с помощью специальных журналов или трекеров изменений).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Итог: У вас есть история изменений, можно откатиться к рабочей версии, понять, кто внёс изменения.</a:t>
            </a:r>
            <a:endParaRPr lang="ru-RU" sz="2200" dirty="0"/>
          </a:p>
          <a:p>
            <a:endParaRPr lang="ru-RU" sz="2000" dirty="0"/>
          </a:p>
        </p:txBody>
      </p:sp>
      <p:pic>
        <p:nvPicPr>
          <p:cNvPr id="4098" name="Picture 2" descr="How To Save A File In Vim / Vi Without Root Permission With sudo - nixCraft">
            <a:extLst>
              <a:ext uri="{FF2B5EF4-FFF2-40B4-BE49-F238E27FC236}">
                <a16:creationId xmlns:a16="http://schemas.microsoft.com/office/drawing/2014/main" id="{05E39C32-59C8-A78A-8C7B-5B7A2061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307" y="1060704"/>
            <a:ext cx="4042389" cy="43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SE Config Editor [HAMPEL SOFTWARE ENGINEERING]">
            <a:extLst>
              <a:ext uri="{FF2B5EF4-FFF2-40B4-BE49-F238E27FC236}">
                <a16:creationId xmlns:a16="http://schemas.microsoft.com/office/drawing/2014/main" id="{1EEBB063-D582-8499-D694-BFD24F57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9" b="7585"/>
          <a:stretch/>
        </p:blipFill>
        <p:spPr bwMode="auto">
          <a:xfrm>
            <a:off x="8480003" y="4130740"/>
            <a:ext cx="3711997" cy="27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8914-E28E-E2D2-DBB0-A93C814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Преимущества настроек через конфиги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B4A39-A812-32C1-2B6F-F805C0AB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85816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Простое развертывание на нескольких машинах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Один и тот же файл конфигурации можно развернуть на нескольких серверах.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Конфиг-файлы легко переносить с одного сервера на другой.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Упрощается миграция приложений на другие серверы или окружения (</a:t>
            </a:r>
            <a:r>
              <a:rPr lang="en" sz="1800" dirty="0"/>
              <a:t>dev, test, prod)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Пример: Один файл </a:t>
            </a:r>
            <a:r>
              <a:rPr lang="en" sz="1800" i="1" noProof="1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config.prod.yaml</a:t>
            </a:r>
            <a:r>
              <a:rPr lang="ru-RU" sz="1800" i="1" dirty="0">
                <a:latin typeface="Consolas" panose="020B0609020204030204" pitchFamily="49" charset="0"/>
                <a:ea typeface="Geneva" panose="020B0503030404040204" pitchFamily="34" charset="0"/>
                <a:cs typeface="Consolas" panose="020B0609020204030204" pitchFamily="49" charset="0"/>
              </a:rPr>
              <a:t> </a:t>
            </a:r>
            <a:r>
              <a:rPr lang="ru-RU" sz="1800" i="1" dirty="0"/>
              <a:t>можно использовать сразу на 100 серверах с одинаковыми настройками.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Веб-интерфейсом настраивать 100 серверов руками — долго и рискованно.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/>
              <a:t>Итог: Копируете конфиг на новый сервер и запускаете приложение. Быстро и надёжно.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Сложность реализации настроек через </a:t>
            </a:r>
            <a:r>
              <a:rPr lang="en" sz="2000" dirty="0"/>
              <a:t>GUI/web </a:t>
            </a:r>
            <a:r>
              <a:rPr lang="ru-RU" sz="2000" dirty="0"/>
              <a:t>интерфейс: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Конфиги поддерживают вложенные структуры (</a:t>
            </a:r>
            <a:r>
              <a:rPr lang="en" sz="1800" dirty="0"/>
              <a:t>YAML, JSON, TOML), </a:t>
            </a:r>
            <a:r>
              <a:rPr lang="ru-RU" sz="1800" dirty="0"/>
              <a:t>в т.ч. списки неограниченной длины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сложные настройки требуют сложного интерфейса — нужен целый конструктор интерфейсов, различные элементы управления.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Скорость разработки: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Сделать поддержку нового параметра в конфиге — не стоит ничего (просто сослаться на этот параметр)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</a:t>
            </a:r>
            <a:r>
              <a:rPr lang="en" sz="1800" dirty="0"/>
              <a:t>GUI </a:t>
            </a:r>
            <a:r>
              <a:rPr lang="ru-RU" sz="1800" dirty="0"/>
              <a:t>надо реализовывать поддержку этого параметра, что требует времени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0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D0F9-A524-93D4-80C2-C3C21F7A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3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AEFE4-CA01-C726-64EB-4D7554E5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00"/>
            <a:ext cx="10515600" cy="4268929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AutoNum type="arabicPeriod"/>
            </a:pPr>
            <a:r>
              <a:rPr lang="ru-RU" sz="2000" dirty="0"/>
              <a:t>Параметры подключения / </a:t>
            </a:r>
            <a:r>
              <a:rPr lang="en" sz="2000" dirty="0"/>
              <a:t>credentials: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 БД: хост, порт, логин, пароль 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URL API-</a:t>
            </a:r>
            <a:r>
              <a:rPr lang="ru-RU" sz="1800" dirty="0"/>
              <a:t>сервисов (тем более могут отличаться </a:t>
            </a:r>
            <a:r>
              <a:rPr lang="en" sz="1800" dirty="0"/>
              <a:t>production / </a:t>
            </a:r>
            <a:r>
              <a:rPr lang="ru-RU" sz="1800" dirty="0"/>
              <a:t>в </a:t>
            </a:r>
            <a:r>
              <a:rPr lang="en" sz="1800" dirty="0"/>
              <a:t>test)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Учетные данные для внешних сервисов: Различные ключи, пароли, токены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C00000"/>
                </a:solidFill>
              </a:rPr>
              <a:t>Хотя, хранить секреты в конфигах — не всегда хорошая идея, но уж явно лучше, чем напрямую в коде 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Переключатели и флаги: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Режимы работы (</a:t>
            </a:r>
            <a:r>
              <a:rPr lang="en" sz="1800" dirty="0"/>
              <a:t>prod, dev, test)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Режим отладки (</a:t>
            </a:r>
            <a:r>
              <a:rPr lang="en" sz="1800" dirty="0"/>
              <a:t>debug) </a:t>
            </a:r>
            <a:r>
              <a:rPr lang="ru-RU" sz="1800" dirty="0"/>
              <a:t>и логгирование (пути к логам, параметры логирования: уровень логирования)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Настройки окружения: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файлам, папкам, логам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Временные зоны, региональные настройки (параметры локализации, язык и т.п.)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Пути к командам / сервисам / пути поиска для запуска команд ($</a:t>
            </a:r>
            <a:r>
              <a:rPr lang="en" sz="1800" dirty="0"/>
              <a:t>PATH)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6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6B6CD-4B7B-2D2E-0565-2812B489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5436218"/>
            <a:ext cx="5829300" cy="1240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73D7-B2AC-E46F-D06D-8900758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188" y="5223110"/>
            <a:ext cx="1914711" cy="15687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FECA5-DB64-D05A-8D84-F93C8AE4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4" y="5277373"/>
            <a:ext cx="2599766" cy="1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0D45BB-8DDF-9050-F154-E26F20E5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433" y="0"/>
            <a:ext cx="3423567" cy="4335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2EAD-58ED-A430-3624-CAB2118F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2844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хранить в конфигурационных файлах?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F4C6C4-6023-5E48-8E9C-5B5269F9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956048"/>
            <a:ext cx="7055494" cy="5776445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модулей: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Настройки для библиотек и зависимостей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обработки данных (например, размер пакетов)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Конфигурации для </a:t>
            </a:r>
            <a:r>
              <a:rPr lang="en" sz="2000" dirty="0"/>
              <a:t>devops / CI/CD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Параметры для развертывания приложений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dockerfiles, github actions </a:t>
            </a:r>
            <a:r>
              <a:rPr lang="ru-RU" sz="1600" dirty="0"/>
              <a:t>и т.п.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Секреты и токены для сборки (</a:t>
            </a:r>
            <a:r>
              <a:rPr lang="en" sz="1800" dirty="0" err="1"/>
              <a:t>github_token</a:t>
            </a:r>
            <a:r>
              <a:rPr lang="en" sz="1800" dirty="0"/>
              <a:t>, </a:t>
            </a:r>
            <a:r>
              <a:rPr lang="en" sz="1800" dirty="0" err="1"/>
              <a:t>aws_access_key</a:t>
            </a:r>
            <a:r>
              <a:rPr lang="en" sz="1800" dirty="0"/>
              <a:t> </a:t>
            </a:r>
            <a:r>
              <a:rPr lang="ru-RU" sz="1800" dirty="0"/>
              <a:t>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Пользовательские настройки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Предпочтения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Конфигурации интерфейса (темы, цвета, шрифты и т.п.)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 startAt="4"/>
            </a:pPr>
            <a:r>
              <a:rPr lang="ru-RU" sz="2000" dirty="0"/>
              <a:t>Любые константы, которые могут когда-то поменяться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Числовые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Цены</a:t>
            </a:r>
          </a:p>
          <a:p>
            <a:pPr lvl="2">
              <a:lnSpc>
                <a:spcPct val="100000"/>
              </a:lnSpc>
            </a:pPr>
            <a:r>
              <a:rPr lang="ru-RU" sz="1400" dirty="0"/>
              <a:t>Коэффициенты наценки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Строковые</a:t>
            </a:r>
            <a:endParaRPr lang="en-US" sz="10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Название компании</a:t>
            </a:r>
            <a:endParaRPr lang="en-US" sz="1400" dirty="0"/>
          </a:p>
          <a:p>
            <a:pPr lvl="2">
              <a:lnSpc>
                <a:spcPct val="100000"/>
              </a:lnSpc>
            </a:pPr>
            <a:r>
              <a:rPr lang="ru-RU" sz="1400" dirty="0"/>
              <a:t>Промпты для </a:t>
            </a:r>
            <a:r>
              <a:rPr lang="en-US" sz="1400" dirty="0"/>
              <a:t>LLM</a:t>
            </a:r>
            <a:endParaRPr lang="en-US" sz="1600" dirty="0"/>
          </a:p>
          <a:p>
            <a:pPr lvl="2">
              <a:lnSpc>
                <a:spcPct val="100000"/>
              </a:lnSpc>
            </a:pPr>
            <a:endParaRPr lang="ru-RU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13AEE-93E9-3484-5C55-C46E71D6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72" y="4885764"/>
            <a:ext cx="1880928" cy="19722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27E2EE-F153-56A8-BC88-F88758E8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77" y="4885765"/>
            <a:ext cx="2862704" cy="1944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F8405-6C50-D328-831C-BA496490E8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/>
        </p:blipFill>
        <p:spPr>
          <a:xfrm>
            <a:off x="9098560" y="3353934"/>
            <a:ext cx="3093440" cy="3504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558771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3327</Words>
  <Application>Microsoft Macintosh PowerPoint</Application>
  <PresentationFormat>Широкоэкранный</PresentationFormat>
  <Paragraphs>313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Consolas</vt:lpstr>
      <vt:lpstr>Тема Office</vt:lpstr>
      <vt:lpstr>Конфиги</vt:lpstr>
      <vt:lpstr>Что такое конфиги и зачем они?</vt:lpstr>
      <vt:lpstr>Зачем нужны конфиги?</vt:lpstr>
      <vt:lpstr>Назначения конфигов</vt:lpstr>
      <vt:lpstr>Преимущества настроек через конфиги (а не через GUI)</vt:lpstr>
      <vt:lpstr>Преимущества настроек через конфиги</vt:lpstr>
      <vt:lpstr>Преимущества настроек через конфиги</vt:lpstr>
      <vt:lpstr>Что хранить в конфигурационных файлах?</vt:lpstr>
      <vt:lpstr>Что хранить в конфигурационных файлах?</vt:lpstr>
      <vt:lpstr>Послойные конфиги</vt:lpstr>
      <vt:lpstr>Когда использовать послойные конфиги</vt:lpstr>
      <vt:lpstr>Пример послойной конфигурации (YAML)</vt:lpstr>
      <vt:lpstr>Слияние конфигов с помощью готовых библиотек</vt:lpstr>
      <vt:lpstr>Где хранить конфиги?</vt:lpstr>
      <vt:lpstr>Конфиги прямо в виде модуля любого ЯП.</vt:lpstr>
      <vt:lpstr>YAML — YAML Ain't Markup Language</vt:lpstr>
      <vt:lpstr>YAML — плюсы и минусы</vt:lpstr>
      <vt:lpstr>YAML — Послойные конфиги, пример</vt:lpstr>
      <vt:lpstr>JSON — JavaScript Object Notation</vt:lpstr>
      <vt:lpstr>INI — Initialization file</vt:lpstr>
      <vt:lpstr>TOML</vt:lpstr>
      <vt:lpstr>XML— Extensible Markup Language</vt:lpstr>
      <vt:lpstr>XML для конфигов</vt:lpstr>
      <vt:lpstr>HCL — HashiCorp Configuration Language</vt:lpstr>
      <vt:lpstr>Хранение конфигов в БД</vt:lpstr>
      <vt:lpstr>Специальные инструменты— HashiCorp Vault</vt:lpstr>
      <vt:lpstr>Лучшие практики / Полезные советы</vt:lpstr>
      <vt:lpstr>Валидация конфигов</vt:lpstr>
      <vt:lpstr>Валидация с помощью схем</vt:lpstr>
      <vt:lpstr>Примеры схем — JSON Schema, XSD</vt:lpstr>
      <vt:lpstr>Инструменты для проверки схем</vt:lpstr>
      <vt:lpstr>Валидация универсальными валидаторами (pydantic, voluptuous)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Валерий Студенников</dc:creator>
  <cp:lastModifiedBy>Валерий Студенников</cp:lastModifiedBy>
  <cp:revision>29</cp:revision>
  <dcterms:created xsi:type="dcterms:W3CDTF">2024-12-10T13:30:24Z</dcterms:created>
  <dcterms:modified xsi:type="dcterms:W3CDTF">2024-12-12T12:31:39Z</dcterms:modified>
</cp:coreProperties>
</file>